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29" r:id="rId3"/>
    <p:sldId id="259" r:id="rId4"/>
    <p:sldId id="273" r:id="rId5"/>
    <p:sldId id="258" r:id="rId6"/>
    <p:sldId id="292" r:id="rId7"/>
    <p:sldId id="265" r:id="rId8"/>
    <p:sldId id="328" r:id="rId9"/>
    <p:sldId id="304" r:id="rId10"/>
    <p:sldId id="275" r:id="rId11"/>
    <p:sldId id="278" r:id="rId12"/>
    <p:sldId id="267" r:id="rId13"/>
    <p:sldId id="299" r:id="rId14"/>
    <p:sldId id="307" r:id="rId15"/>
    <p:sldId id="325" r:id="rId16"/>
    <p:sldId id="319" r:id="rId17"/>
    <p:sldId id="321" r:id="rId18"/>
    <p:sldId id="318" r:id="rId19"/>
    <p:sldId id="317" r:id="rId20"/>
    <p:sldId id="327" r:id="rId21"/>
    <p:sldId id="279" r:id="rId22"/>
    <p:sldId id="305" r:id="rId23"/>
    <p:sldId id="291" r:id="rId24"/>
    <p:sldId id="302" r:id="rId25"/>
    <p:sldId id="303" r:id="rId26"/>
    <p:sldId id="300" r:id="rId27"/>
    <p:sldId id="298" r:id="rId28"/>
    <p:sldId id="308" r:id="rId29"/>
    <p:sldId id="272" r:id="rId30"/>
    <p:sldId id="286" r:id="rId31"/>
    <p:sldId id="287" r:id="rId32"/>
  </p:sldIdLst>
  <p:sldSz cx="12192000" cy="6858000"/>
  <p:notesSz cx="6858000" cy="6086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44EE33-2396-42CE-9A63-1F2EAC85F342}">
          <p14:sldIdLst>
            <p14:sldId id="256"/>
            <p14:sldId id="329"/>
          </p14:sldIdLst>
        </p14:section>
        <p14:section name="Introductions" id="{2FD48296-0B17-4C56-B498-A6E0B9BB7EC5}">
          <p14:sldIdLst>
            <p14:sldId id="259"/>
          </p14:sldIdLst>
        </p14:section>
        <p14:section name="Overview" id="{87A576F5-22AB-4525-95D5-48019CE2BCBE}">
          <p14:sldIdLst>
            <p14:sldId id="273"/>
            <p14:sldId id="258"/>
            <p14:sldId id="292"/>
            <p14:sldId id="265"/>
            <p14:sldId id="328"/>
            <p14:sldId id="304"/>
            <p14:sldId id="275"/>
            <p14:sldId id="278"/>
          </p14:sldIdLst>
        </p14:section>
        <p14:section name="Target Market" id="{0342D024-C606-4E3F-A98B-5CF0B531FED0}">
          <p14:sldIdLst>
            <p14:sldId id="267"/>
            <p14:sldId id="299"/>
          </p14:sldIdLst>
        </p14:section>
        <p14:section name="Business Audit &amp; Analysis" id="{0AE0E50B-68E2-44AD-94E1-DF19408EAB01}">
          <p14:sldIdLst>
            <p14:sldId id="307"/>
            <p14:sldId id="325"/>
            <p14:sldId id="319"/>
            <p14:sldId id="321"/>
            <p14:sldId id="318"/>
            <p14:sldId id="317"/>
            <p14:sldId id="327"/>
          </p14:sldIdLst>
        </p14:section>
        <p14:section name="INTERNATIONALISATION" id="{52013A83-B8E0-45EF-8C27-CC224D48FF57}">
          <p14:sldIdLst>
            <p14:sldId id="279"/>
            <p14:sldId id="305"/>
            <p14:sldId id="291"/>
            <p14:sldId id="302"/>
            <p14:sldId id="303"/>
            <p14:sldId id="300"/>
            <p14:sldId id="298"/>
          </p14:sldIdLst>
        </p14:section>
        <p14:section name="Conclusion" id="{013C50E9-289A-41AE-B0B7-2CC3DAF2758C}">
          <p14:sldIdLst>
            <p14:sldId id="308"/>
            <p14:sldId id="272"/>
            <p14:sldId id="286"/>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wahar, Najwa" initials="JN" lastIdx="3" clrIdx="0">
    <p:extLst>
      <p:ext uri="{19B8F6BF-5375-455C-9EA6-DF929625EA0E}">
        <p15:presenceInfo xmlns:p15="http://schemas.microsoft.com/office/powerpoint/2012/main" userId="S::Najwa.Jawahar@wsp.com::2f541dc7-55a5-4e79-b25e-c7a9aab4de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2" autoAdjust="0"/>
    <p:restoredTop sz="74737" autoAdjust="0"/>
  </p:normalViewPr>
  <p:slideViewPr>
    <p:cSldViewPr snapToGrid="0">
      <p:cViewPr varScale="1">
        <p:scale>
          <a:sx n="85" d="100"/>
          <a:sy n="85" d="100"/>
        </p:scale>
        <p:origin x="121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Macro-Level screening of top 5 countries</a:t>
            </a:r>
            <a:endParaRPr lang="en-GB"/>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NG"/>
        </a:p>
      </c:txPr>
    </c:title>
    <c:autoTitleDeleted val="0"/>
    <c:plotArea>
      <c:layout/>
      <c:barChart>
        <c:barDir val="col"/>
        <c:grouping val="percentStacked"/>
        <c:varyColors val="0"/>
        <c:ser>
          <c:idx val="0"/>
          <c:order val="0"/>
          <c:tx>
            <c:strRef>
              <c:f>Sheet1!$B$1</c:f>
              <c:strCache>
                <c:ptCount val="1"/>
                <c:pt idx="0">
                  <c:v>Tariffs / duties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Qatar </c:v>
                </c:pt>
                <c:pt idx="1">
                  <c:v>United Arab Emirates</c:v>
                </c:pt>
                <c:pt idx="2">
                  <c:v>Kuwait</c:v>
                </c:pt>
                <c:pt idx="3">
                  <c:v>Saudi Arabia </c:v>
                </c:pt>
                <c:pt idx="4">
                  <c:v>Bahrain </c:v>
                </c:pt>
              </c:strCache>
            </c:strRef>
          </c:cat>
          <c:val>
            <c:numRef>
              <c:f>Sheet1!$B$2:$B$6</c:f>
              <c:numCache>
                <c:formatCode>General</c:formatCode>
                <c:ptCount val="5"/>
                <c:pt idx="0">
                  <c:v>8</c:v>
                </c:pt>
                <c:pt idx="1">
                  <c:v>8</c:v>
                </c:pt>
                <c:pt idx="2">
                  <c:v>5</c:v>
                </c:pt>
                <c:pt idx="3">
                  <c:v>12</c:v>
                </c:pt>
                <c:pt idx="4">
                  <c:v>9</c:v>
                </c:pt>
              </c:numCache>
            </c:numRef>
          </c:val>
          <c:extLst>
            <c:ext xmlns:c16="http://schemas.microsoft.com/office/drawing/2014/chart" uri="{C3380CC4-5D6E-409C-BE32-E72D297353CC}">
              <c16:uniqueId val="{00000000-82AB-4780-BD16-A1F2D7430E9A}"/>
            </c:ext>
          </c:extLst>
        </c:ser>
        <c:ser>
          <c:idx val="1"/>
          <c:order val="1"/>
          <c:tx>
            <c:strRef>
              <c:f>Sheet1!$C$1</c:f>
              <c:strCache>
                <c:ptCount val="1"/>
                <c:pt idx="0">
                  <c:v>Government Stability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Qatar </c:v>
                </c:pt>
                <c:pt idx="1">
                  <c:v>United Arab Emirates</c:v>
                </c:pt>
                <c:pt idx="2">
                  <c:v>Kuwait</c:v>
                </c:pt>
                <c:pt idx="3">
                  <c:v>Saudi Arabia </c:v>
                </c:pt>
                <c:pt idx="4">
                  <c:v>Bahrain </c:v>
                </c:pt>
              </c:strCache>
            </c:strRef>
          </c:cat>
          <c:val>
            <c:numRef>
              <c:f>Sheet1!$C$2:$C$6</c:f>
              <c:numCache>
                <c:formatCode>General</c:formatCode>
                <c:ptCount val="5"/>
                <c:pt idx="0">
                  <c:v>30</c:v>
                </c:pt>
                <c:pt idx="1">
                  <c:v>30</c:v>
                </c:pt>
                <c:pt idx="2">
                  <c:v>30</c:v>
                </c:pt>
                <c:pt idx="3">
                  <c:v>25</c:v>
                </c:pt>
                <c:pt idx="4">
                  <c:v>20</c:v>
                </c:pt>
              </c:numCache>
            </c:numRef>
          </c:val>
          <c:extLst>
            <c:ext xmlns:c16="http://schemas.microsoft.com/office/drawing/2014/chart" uri="{C3380CC4-5D6E-409C-BE32-E72D297353CC}">
              <c16:uniqueId val="{00000001-82AB-4780-BD16-A1F2D7430E9A}"/>
            </c:ext>
          </c:extLst>
        </c:ser>
        <c:ser>
          <c:idx val="2"/>
          <c:order val="2"/>
          <c:tx>
            <c:strRef>
              <c:f>Sheet1!$D$1</c:f>
              <c:strCache>
                <c:ptCount val="1"/>
                <c:pt idx="0">
                  <c:v>Attitude towards: Imports; Foreign Direct inverment; Technology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Qatar </c:v>
                </c:pt>
                <c:pt idx="1">
                  <c:v>United Arab Emirates</c:v>
                </c:pt>
                <c:pt idx="2">
                  <c:v>Kuwait</c:v>
                </c:pt>
                <c:pt idx="3">
                  <c:v>Saudi Arabia </c:v>
                </c:pt>
                <c:pt idx="4">
                  <c:v>Bahrain </c:v>
                </c:pt>
              </c:strCache>
            </c:strRef>
          </c:cat>
          <c:val>
            <c:numRef>
              <c:f>Sheet1!$D$2:$D$6</c:f>
              <c:numCache>
                <c:formatCode>General</c:formatCode>
                <c:ptCount val="5"/>
                <c:pt idx="0">
                  <c:v>20</c:v>
                </c:pt>
                <c:pt idx="1">
                  <c:v>20</c:v>
                </c:pt>
                <c:pt idx="2">
                  <c:v>20</c:v>
                </c:pt>
                <c:pt idx="3">
                  <c:v>15</c:v>
                </c:pt>
                <c:pt idx="4">
                  <c:v>15</c:v>
                </c:pt>
              </c:numCache>
            </c:numRef>
          </c:val>
          <c:extLst>
            <c:ext xmlns:c16="http://schemas.microsoft.com/office/drawing/2014/chart" uri="{C3380CC4-5D6E-409C-BE32-E72D297353CC}">
              <c16:uniqueId val="{00000002-82AB-4780-BD16-A1F2D7430E9A}"/>
            </c:ext>
          </c:extLst>
        </c:ser>
        <c:ser>
          <c:idx val="3"/>
          <c:order val="3"/>
          <c:tx>
            <c:strRef>
              <c:f>Sheet1!$E$1</c:f>
              <c:strCache>
                <c:ptCount val="1"/>
                <c:pt idx="0">
                  <c:v>Major ports of entry </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Qatar </c:v>
                </c:pt>
                <c:pt idx="1">
                  <c:v>United Arab Emirates</c:v>
                </c:pt>
                <c:pt idx="2">
                  <c:v>Kuwait</c:v>
                </c:pt>
                <c:pt idx="3">
                  <c:v>Saudi Arabia </c:v>
                </c:pt>
                <c:pt idx="4">
                  <c:v>Bahrain </c:v>
                </c:pt>
              </c:strCache>
            </c:strRef>
          </c:cat>
          <c:val>
            <c:numRef>
              <c:f>Sheet1!$E$2:$E$6</c:f>
              <c:numCache>
                <c:formatCode>General</c:formatCode>
                <c:ptCount val="5"/>
                <c:pt idx="0">
                  <c:v>15</c:v>
                </c:pt>
                <c:pt idx="1">
                  <c:v>15</c:v>
                </c:pt>
                <c:pt idx="2">
                  <c:v>15</c:v>
                </c:pt>
                <c:pt idx="3">
                  <c:v>15</c:v>
                </c:pt>
                <c:pt idx="4">
                  <c:v>15</c:v>
                </c:pt>
              </c:numCache>
            </c:numRef>
          </c:val>
          <c:extLst>
            <c:ext xmlns:c16="http://schemas.microsoft.com/office/drawing/2014/chart" uri="{C3380CC4-5D6E-409C-BE32-E72D297353CC}">
              <c16:uniqueId val="{00000003-82AB-4780-BD16-A1F2D7430E9A}"/>
            </c:ext>
          </c:extLst>
        </c:ser>
        <c:ser>
          <c:idx val="4"/>
          <c:order val="4"/>
          <c:tx>
            <c:strRef>
              <c:f>Sheet1!$F$1</c:f>
              <c:strCache>
                <c:ptCount val="1"/>
                <c:pt idx="0">
                  <c:v>Free Trade zones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Qatar </c:v>
                </c:pt>
                <c:pt idx="1">
                  <c:v>United Arab Emirates</c:v>
                </c:pt>
                <c:pt idx="2">
                  <c:v>Kuwait</c:v>
                </c:pt>
                <c:pt idx="3">
                  <c:v>Saudi Arabia </c:v>
                </c:pt>
                <c:pt idx="4">
                  <c:v>Bahrain </c:v>
                </c:pt>
              </c:strCache>
            </c:strRef>
          </c:cat>
          <c:val>
            <c:numRef>
              <c:f>Sheet1!$F$2:$F$6</c:f>
              <c:numCache>
                <c:formatCode>General</c:formatCode>
                <c:ptCount val="5"/>
                <c:pt idx="0">
                  <c:v>25</c:v>
                </c:pt>
                <c:pt idx="1">
                  <c:v>25</c:v>
                </c:pt>
                <c:pt idx="2">
                  <c:v>25</c:v>
                </c:pt>
                <c:pt idx="3">
                  <c:v>25</c:v>
                </c:pt>
                <c:pt idx="4">
                  <c:v>25</c:v>
                </c:pt>
              </c:numCache>
            </c:numRef>
          </c:val>
          <c:extLst>
            <c:ext xmlns:c16="http://schemas.microsoft.com/office/drawing/2014/chart" uri="{C3380CC4-5D6E-409C-BE32-E72D297353CC}">
              <c16:uniqueId val="{00000004-82AB-4780-BD16-A1F2D7430E9A}"/>
            </c:ext>
          </c:extLst>
        </c:ser>
        <c:dLbls>
          <c:dLblPos val="ctr"/>
          <c:showLegendKey val="0"/>
          <c:showVal val="1"/>
          <c:showCatName val="0"/>
          <c:showSerName val="0"/>
          <c:showPercent val="0"/>
          <c:showBubbleSize val="0"/>
        </c:dLbls>
        <c:gapWidth val="150"/>
        <c:overlap val="100"/>
        <c:axId val="553398728"/>
        <c:axId val="553399384"/>
      </c:barChart>
      <c:catAx>
        <c:axId val="55339872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NG"/>
          </a:p>
        </c:txPr>
        <c:crossAx val="553399384"/>
        <c:crosses val="autoZero"/>
        <c:auto val="1"/>
        <c:lblAlgn val="ctr"/>
        <c:lblOffset val="100"/>
        <c:noMultiLvlLbl val="0"/>
      </c:catAx>
      <c:valAx>
        <c:axId val="553399384"/>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NG"/>
          </a:p>
        </c:txPr>
        <c:crossAx val="5533987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2000" b="1" i="0" u="none" strike="noStrike" kern="1200" cap="none" spc="0" normalizeH="0" baseline="0">
              <a:solidFill>
                <a:schemeClr val="dk1">
                  <a:lumMod val="50000"/>
                  <a:lumOff val="50000"/>
                </a:schemeClr>
              </a:solidFill>
              <a:latin typeface="+mj-lt"/>
              <a:ea typeface="+mj-ea"/>
              <a:cs typeface="+mj-cs"/>
            </a:defRPr>
          </a:pPr>
          <a:endParaRPr lang="en-NG"/>
        </a:p>
      </c:txPr>
    </c:title>
    <c:autoTitleDeleted val="0"/>
    <c:plotArea>
      <c:layout/>
      <c:barChart>
        <c:barDir val="bar"/>
        <c:grouping val="clustered"/>
        <c:varyColors val="0"/>
        <c:ser>
          <c:idx val="0"/>
          <c:order val="0"/>
          <c:tx>
            <c:strRef>
              <c:f>Sheet1!$B$1</c:f>
              <c:strCache>
                <c:ptCount val="1"/>
                <c:pt idx="0">
                  <c:v>Number of High Net Worth Individuals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N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above 500 million U.S. dollars</c:v>
                </c:pt>
                <c:pt idx="1">
                  <c:v>100-500 million U.S. dollars</c:v>
                </c:pt>
                <c:pt idx="2">
                  <c:v>50-100 million U.S. dollars</c:v>
                </c:pt>
                <c:pt idx="3">
                  <c:v>10-50 million U.S dollars</c:v>
                </c:pt>
                <c:pt idx="4">
                  <c:v>5-10 million U.S. dollars</c:v>
                </c:pt>
                <c:pt idx="5">
                  <c:v>1-5 million U.S dollars </c:v>
                </c:pt>
              </c:strCache>
            </c:strRef>
          </c:cat>
          <c:val>
            <c:numRef>
              <c:f>Sheet1!$B$2:$B$7</c:f>
              <c:numCache>
                <c:formatCode>General</c:formatCode>
                <c:ptCount val="6"/>
                <c:pt idx="0">
                  <c:v>26</c:v>
                </c:pt>
                <c:pt idx="1">
                  <c:v>182</c:v>
                </c:pt>
                <c:pt idx="2">
                  <c:v>300</c:v>
                </c:pt>
                <c:pt idx="3">
                  <c:v>3528</c:v>
                </c:pt>
                <c:pt idx="4">
                  <c:v>5813</c:v>
                </c:pt>
                <c:pt idx="5">
                  <c:v>68306</c:v>
                </c:pt>
              </c:numCache>
            </c:numRef>
          </c:val>
          <c:extLst>
            <c:ext xmlns:c16="http://schemas.microsoft.com/office/drawing/2014/chart" uri="{C3380CC4-5D6E-409C-BE32-E72D297353CC}">
              <c16:uniqueId val="{00000000-D785-4689-984F-04FF3D5FC202}"/>
            </c:ext>
          </c:extLst>
        </c:ser>
        <c:dLbls>
          <c:dLblPos val="inEnd"/>
          <c:showLegendKey val="0"/>
          <c:showVal val="1"/>
          <c:showCatName val="0"/>
          <c:showSerName val="0"/>
          <c:showPercent val="0"/>
          <c:showBubbleSize val="0"/>
        </c:dLbls>
        <c:gapWidth val="247"/>
        <c:overlap val="-50"/>
        <c:axId val="677623784"/>
        <c:axId val="677624112"/>
      </c:barChart>
      <c:catAx>
        <c:axId val="67762378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NG"/>
          </a:p>
        </c:txPr>
        <c:crossAx val="677624112"/>
        <c:crosses val="autoZero"/>
        <c:auto val="1"/>
        <c:lblAlgn val="ctr"/>
        <c:lblOffset val="100"/>
        <c:noMultiLvlLbl val="0"/>
      </c:catAx>
      <c:valAx>
        <c:axId val="67762411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NG"/>
          </a:p>
        </c:txPr>
        <c:crossAx val="67762378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C15D3E-906B-4325-B22B-21FC313C1FE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NG"/>
        </a:p>
      </dgm:t>
    </dgm:pt>
    <dgm:pt modelId="{829CB9C2-B4D8-4B3B-9348-B58FC831C20B}">
      <dgm:prSet phldrT="[Text]"/>
      <dgm:spPr/>
      <dgm:t>
        <a:bodyPr/>
        <a:lstStyle/>
        <a:p>
          <a:r>
            <a:rPr lang="en-US" b="1" dirty="0"/>
            <a:t>Target Market: </a:t>
          </a:r>
        </a:p>
        <a:p>
          <a:r>
            <a:rPr lang="en-US" dirty="0"/>
            <a:t>United Arab Emirates </a:t>
          </a:r>
          <a:endParaRPr lang="en-NG" dirty="0"/>
        </a:p>
      </dgm:t>
    </dgm:pt>
    <dgm:pt modelId="{A0860E3A-F952-48B6-B19E-FFBE8CF37D98}" type="parTrans" cxnId="{9211E923-82BC-4786-88B3-7E9DAE0A9A4F}">
      <dgm:prSet/>
      <dgm:spPr/>
      <dgm:t>
        <a:bodyPr/>
        <a:lstStyle/>
        <a:p>
          <a:endParaRPr lang="en-NG"/>
        </a:p>
      </dgm:t>
    </dgm:pt>
    <dgm:pt modelId="{11210BDD-D748-457E-9295-D79101EFB805}" type="sibTrans" cxnId="{9211E923-82BC-4786-88B3-7E9DAE0A9A4F}">
      <dgm:prSet/>
      <dgm:spPr/>
      <dgm:t>
        <a:bodyPr/>
        <a:lstStyle/>
        <a:p>
          <a:endParaRPr lang="en-NG"/>
        </a:p>
      </dgm:t>
    </dgm:pt>
    <dgm:pt modelId="{4832311B-FB34-4A63-8F31-F225371FF19D}">
      <dgm:prSet phldrT="[Text]" custT="1"/>
      <dgm:spPr/>
      <dgm:t>
        <a:bodyPr/>
        <a:lstStyle/>
        <a:p>
          <a:r>
            <a:rPr lang="en-US" sz="1200" b="1" dirty="0"/>
            <a:t>Product:</a:t>
          </a:r>
        </a:p>
        <a:p>
          <a:r>
            <a:rPr lang="en-US" sz="1200" dirty="0"/>
            <a:t>DBX SUV</a:t>
          </a:r>
          <a:endParaRPr lang="en-NG" sz="1200" dirty="0"/>
        </a:p>
      </dgm:t>
    </dgm:pt>
    <dgm:pt modelId="{30ABEDB6-6D4A-4E13-845D-B81F235EE2C1}" type="parTrans" cxnId="{50EB1CBC-4C31-46E7-B47C-F58854F8F8CE}">
      <dgm:prSet/>
      <dgm:spPr/>
      <dgm:t>
        <a:bodyPr/>
        <a:lstStyle/>
        <a:p>
          <a:endParaRPr lang="en-NG"/>
        </a:p>
      </dgm:t>
    </dgm:pt>
    <dgm:pt modelId="{8C99F5FD-FD80-4006-A46E-2796C93CE61E}" type="sibTrans" cxnId="{50EB1CBC-4C31-46E7-B47C-F58854F8F8CE}">
      <dgm:prSet/>
      <dgm:spPr/>
      <dgm:t>
        <a:bodyPr/>
        <a:lstStyle/>
        <a:p>
          <a:endParaRPr lang="en-NG"/>
        </a:p>
      </dgm:t>
    </dgm:pt>
    <dgm:pt modelId="{4BBDEEBB-A594-464A-9A52-047CDAE38584}">
      <dgm:prSet phldrT="[Text]"/>
      <dgm:spPr/>
      <dgm:t>
        <a:bodyPr/>
        <a:lstStyle/>
        <a:p>
          <a:r>
            <a:rPr lang="en-US" b="1" dirty="0"/>
            <a:t>Price:</a:t>
          </a:r>
        </a:p>
        <a:p>
          <a:r>
            <a:rPr lang="en-US" b="0" i="0" dirty="0"/>
            <a:t>AED 848,000</a:t>
          </a:r>
          <a:r>
            <a:rPr lang="en-US" dirty="0"/>
            <a:t> </a:t>
          </a:r>
        </a:p>
        <a:p>
          <a:endParaRPr lang="en-NG" dirty="0"/>
        </a:p>
      </dgm:t>
    </dgm:pt>
    <dgm:pt modelId="{84C503D4-A6FD-4748-B2B3-F7571B6BAB81}" type="parTrans" cxnId="{98B4A403-25FB-4DCB-AAA0-7367F966D21E}">
      <dgm:prSet/>
      <dgm:spPr/>
      <dgm:t>
        <a:bodyPr/>
        <a:lstStyle/>
        <a:p>
          <a:endParaRPr lang="en-NG"/>
        </a:p>
      </dgm:t>
    </dgm:pt>
    <dgm:pt modelId="{4628E1D2-C292-4EF6-9AAF-C8FF15319791}" type="sibTrans" cxnId="{98B4A403-25FB-4DCB-AAA0-7367F966D21E}">
      <dgm:prSet/>
      <dgm:spPr/>
      <dgm:t>
        <a:bodyPr/>
        <a:lstStyle/>
        <a:p>
          <a:endParaRPr lang="en-NG"/>
        </a:p>
      </dgm:t>
    </dgm:pt>
    <dgm:pt modelId="{50AB4039-43A8-4F8A-AF97-34ECFFCED686}">
      <dgm:prSet phldrT="[Text]" custT="1"/>
      <dgm:spPr/>
      <dgm:t>
        <a:bodyPr/>
        <a:lstStyle/>
        <a:p>
          <a:r>
            <a:rPr lang="en-US" sz="1200" b="1" dirty="0"/>
            <a:t>Promotion:</a:t>
          </a:r>
        </a:p>
        <a:p>
          <a:r>
            <a:rPr lang="en-US" sz="1200" dirty="0"/>
            <a:t>Website, Radio &amp; Television, Magazines &amp; Newspapers, Facebook, YouTube </a:t>
          </a:r>
          <a:endParaRPr lang="en-NG" sz="1200" dirty="0"/>
        </a:p>
      </dgm:t>
    </dgm:pt>
    <dgm:pt modelId="{61366EA4-8ED2-4CC0-B248-42AE635D5C4B}" type="parTrans" cxnId="{C9744F39-5B06-4EF1-B7BF-367533E26FC9}">
      <dgm:prSet/>
      <dgm:spPr/>
      <dgm:t>
        <a:bodyPr/>
        <a:lstStyle/>
        <a:p>
          <a:endParaRPr lang="en-NG"/>
        </a:p>
      </dgm:t>
    </dgm:pt>
    <dgm:pt modelId="{765AA490-C906-4DE6-977C-E0D9265BD9D3}" type="sibTrans" cxnId="{C9744F39-5B06-4EF1-B7BF-367533E26FC9}">
      <dgm:prSet/>
      <dgm:spPr/>
      <dgm:t>
        <a:bodyPr/>
        <a:lstStyle/>
        <a:p>
          <a:endParaRPr lang="en-NG"/>
        </a:p>
      </dgm:t>
    </dgm:pt>
    <dgm:pt modelId="{E265F566-7725-427C-AE97-844A47E99514}">
      <dgm:prSet phldrT="[Text]" custT="1"/>
      <dgm:spPr/>
      <dgm:t>
        <a:bodyPr/>
        <a:lstStyle/>
        <a:p>
          <a:r>
            <a:rPr lang="en-US" sz="1200" b="1" dirty="0"/>
            <a:t>Place:</a:t>
          </a:r>
        </a:p>
        <a:p>
          <a:r>
            <a:rPr lang="en-US" sz="1200" dirty="0"/>
            <a:t>Dubai and six other Emirates  </a:t>
          </a:r>
          <a:endParaRPr lang="en-NG" sz="1200" dirty="0"/>
        </a:p>
      </dgm:t>
    </dgm:pt>
    <dgm:pt modelId="{24B7553F-C3DB-4A35-A6DD-DBD6C68C0C3D}" type="parTrans" cxnId="{9A656DFE-3588-4546-9BAA-4236411971C5}">
      <dgm:prSet/>
      <dgm:spPr/>
      <dgm:t>
        <a:bodyPr/>
        <a:lstStyle/>
        <a:p>
          <a:endParaRPr lang="en-NG"/>
        </a:p>
      </dgm:t>
    </dgm:pt>
    <dgm:pt modelId="{3F2FE30F-FC8B-4B17-8E0C-8D8B6ACCB1DE}" type="sibTrans" cxnId="{9A656DFE-3588-4546-9BAA-4236411971C5}">
      <dgm:prSet/>
      <dgm:spPr/>
      <dgm:t>
        <a:bodyPr/>
        <a:lstStyle/>
        <a:p>
          <a:endParaRPr lang="en-NG"/>
        </a:p>
      </dgm:t>
    </dgm:pt>
    <dgm:pt modelId="{9793862B-BACF-4FE4-9C6E-4E4F22E2209D}">
      <dgm:prSet/>
      <dgm:spPr/>
    </dgm:pt>
    <dgm:pt modelId="{4F9C0D87-4126-4089-A387-6DB591B23D85}" type="parTrans" cxnId="{4667B300-98DF-486A-B39B-8856D45219CC}">
      <dgm:prSet/>
      <dgm:spPr/>
      <dgm:t>
        <a:bodyPr/>
        <a:lstStyle/>
        <a:p>
          <a:endParaRPr lang="en-NG"/>
        </a:p>
      </dgm:t>
    </dgm:pt>
    <dgm:pt modelId="{9F144A23-B0B5-457E-AB4C-A2FFECC7C1DB}" type="sibTrans" cxnId="{4667B300-98DF-486A-B39B-8856D45219CC}">
      <dgm:prSet/>
      <dgm:spPr/>
      <dgm:t>
        <a:bodyPr/>
        <a:lstStyle/>
        <a:p>
          <a:endParaRPr lang="en-NG"/>
        </a:p>
      </dgm:t>
    </dgm:pt>
    <dgm:pt modelId="{2C9F51BB-7DC5-4401-B582-AEDE8E7453B4}" type="pres">
      <dgm:prSet presAssocID="{08C15D3E-906B-4325-B22B-21FC313C1FE8}" presName="composite" presStyleCnt="0">
        <dgm:presLayoutVars>
          <dgm:chMax val="1"/>
          <dgm:dir/>
          <dgm:resizeHandles val="exact"/>
        </dgm:presLayoutVars>
      </dgm:prSet>
      <dgm:spPr/>
    </dgm:pt>
    <dgm:pt modelId="{921DFB5C-3E73-40A5-A5B0-3925B63FE3FB}" type="pres">
      <dgm:prSet presAssocID="{08C15D3E-906B-4325-B22B-21FC313C1FE8}" presName="radial" presStyleCnt="0">
        <dgm:presLayoutVars>
          <dgm:animLvl val="ctr"/>
        </dgm:presLayoutVars>
      </dgm:prSet>
      <dgm:spPr/>
    </dgm:pt>
    <dgm:pt modelId="{890AA689-17C5-466B-BA0E-8786597AD7C2}" type="pres">
      <dgm:prSet presAssocID="{829CB9C2-B4D8-4B3B-9348-B58FC831C20B}" presName="centerShape" presStyleLbl="vennNode1" presStyleIdx="0" presStyleCnt="5" custLinFactNeighborX="0" custLinFactNeighborY="338"/>
      <dgm:spPr/>
    </dgm:pt>
    <dgm:pt modelId="{787E9456-7E94-4E53-B3A9-30C3A829C13E}" type="pres">
      <dgm:prSet presAssocID="{4832311B-FB34-4A63-8F31-F225371FF19D}" presName="node" presStyleLbl="vennNode1" presStyleIdx="1" presStyleCnt="5">
        <dgm:presLayoutVars>
          <dgm:bulletEnabled val="1"/>
        </dgm:presLayoutVars>
      </dgm:prSet>
      <dgm:spPr/>
    </dgm:pt>
    <dgm:pt modelId="{F925F6A4-0BF6-46B6-AFC1-C8341E5C34E2}" type="pres">
      <dgm:prSet presAssocID="{4BBDEEBB-A594-464A-9A52-047CDAE38584}" presName="node" presStyleLbl="vennNode1" presStyleIdx="2" presStyleCnt="5" custRadScaleRad="84449">
        <dgm:presLayoutVars>
          <dgm:bulletEnabled val="1"/>
        </dgm:presLayoutVars>
      </dgm:prSet>
      <dgm:spPr/>
    </dgm:pt>
    <dgm:pt modelId="{C226801D-DA83-4CCA-9130-ADD259A0ED2B}" type="pres">
      <dgm:prSet presAssocID="{50AB4039-43A8-4F8A-AF97-34ECFFCED686}" presName="node" presStyleLbl="vennNode1" presStyleIdx="3" presStyleCnt="5" custScaleX="126283" custScaleY="103687" custRadScaleRad="87823">
        <dgm:presLayoutVars>
          <dgm:bulletEnabled val="1"/>
        </dgm:presLayoutVars>
      </dgm:prSet>
      <dgm:spPr/>
    </dgm:pt>
    <dgm:pt modelId="{98ECC665-715C-4C0F-9771-876DC9A57069}" type="pres">
      <dgm:prSet presAssocID="{E265F566-7725-427C-AE97-844A47E99514}" presName="node" presStyleLbl="vennNode1" presStyleIdx="4" presStyleCnt="5" custRadScaleRad="79438" custRadScaleInc="-1584">
        <dgm:presLayoutVars>
          <dgm:bulletEnabled val="1"/>
        </dgm:presLayoutVars>
      </dgm:prSet>
      <dgm:spPr/>
    </dgm:pt>
  </dgm:ptLst>
  <dgm:cxnLst>
    <dgm:cxn modelId="{4667B300-98DF-486A-B39B-8856D45219CC}" srcId="{08C15D3E-906B-4325-B22B-21FC313C1FE8}" destId="{9793862B-BACF-4FE4-9C6E-4E4F22E2209D}" srcOrd="1" destOrd="0" parTransId="{4F9C0D87-4126-4089-A387-6DB591B23D85}" sibTransId="{9F144A23-B0B5-457E-AB4C-A2FFECC7C1DB}"/>
    <dgm:cxn modelId="{98B4A403-25FB-4DCB-AAA0-7367F966D21E}" srcId="{829CB9C2-B4D8-4B3B-9348-B58FC831C20B}" destId="{4BBDEEBB-A594-464A-9A52-047CDAE38584}" srcOrd="1" destOrd="0" parTransId="{84C503D4-A6FD-4748-B2B3-F7571B6BAB81}" sibTransId="{4628E1D2-C292-4EF6-9AAF-C8FF15319791}"/>
    <dgm:cxn modelId="{0F2C2E09-7EE3-4F44-9B41-9ABE430AECEA}" type="presOf" srcId="{08C15D3E-906B-4325-B22B-21FC313C1FE8}" destId="{2C9F51BB-7DC5-4401-B582-AEDE8E7453B4}" srcOrd="0" destOrd="0" presId="urn:microsoft.com/office/officeart/2005/8/layout/radial3"/>
    <dgm:cxn modelId="{9211E923-82BC-4786-88B3-7E9DAE0A9A4F}" srcId="{08C15D3E-906B-4325-B22B-21FC313C1FE8}" destId="{829CB9C2-B4D8-4B3B-9348-B58FC831C20B}" srcOrd="0" destOrd="0" parTransId="{A0860E3A-F952-48B6-B19E-FFBE8CF37D98}" sibTransId="{11210BDD-D748-457E-9295-D79101EFB805}"/>
    <dgm:cxn modelId="{982A6724-97D3-4996-B0C0-01C7455157D9}" type="presOf" srcId="{E265F566-7725-427C-AE97-844A47E99514}" destId="{98ECC665-715C-4C0F-9771-876DC9A57069}" srcOrd="0" destOrd="0" presId="urn:microsoft.com/office/officeart/2005/8/layout/radial3"/>
    <dgm:cxn modelId="{C9744F39-5B06-4EF1-B7BF-367533E26FC9}" srcId="{829CB9C2-B4D8-4B3B-9348-B58FC831C20B}" destId="{50AB4039-43A8-4F8A-AF97-34ECFFCED686}" srcOrd="2" destOrd="0" parTransId="{61366EA4-8ED2-4CC0-B248-42AE635D5C4B}" sibTransId="{765AA490-C906-4DE6-977C-E0D9265BD9D3}"/>
    <dgm:cxn modelId="{792194A9-1FB4-4284-8DF5-A0CF4F2E6CA5}" type="presOf" srcId="{4832311B-FB34-4A63-8F31-F225371FF19D}" destId="{787E9456-7E94-4E53-B3A9-30C3A829C13E}" srcOrd="0" destOrd="0" presId="urn:microsoft.com/office/officeart/2005/8/layout/radial3"/>
    <dgm:cxn modelId="{50EB1CBC-4C31-46E7-B47C-F58854F8F8CE}" srcId="{829CB9C2-B4D8-4B3B-9348-B58FC831C20B}" destId="{4832311B-FB34-4A63-8F31-F225371FF19D}" srcOrd="0" destOrd="0" parTransId="{30ABEDB6-6D4A-4E13-845D-B81F235EE2C1}" sibTransId="{8C99F5FD-FD80-4006-A46E-2796C93CE61E}"/>
    <dgm:cxn modelId="{835E6DDA-D5EC-4F30-B4C6-43046A80D8A1}" type="presOf" srcId="{50AB4039-43A8-4F8A-AF97-34ECFFCED686}" destId="{C226801D-DA83-4CCA-9130-ADD259A0ED2B}" srcOrd="0" destOrd="0" presId="urn:microsoft.com/office/officeart/2005/8/layout/radial3"/>
    <dgm:cxn modelId="{B4AFE3EE-970B-40EB-9E99-03BAE9B36A9E}" type="presOf" srcId="{4BBDEEBB-A594-464A-9A52-047CDAE38584}" destId="{F925F6A4-0BF6-46B6-AFC1-C8341E5C34E2}" srcOrd="0" destOrd="0" presId="urn:microsoft.com/office/officeart/2005/8/layout/radial3"/>
    <dgm:cxn modelId="{ED209EFB-71A5-4F4C-92CA-CEBFA28E088F}" type="presOf" srcId="{829CB9C2-B4D8-4B3B-9348-B58FC831C20B}" destId="{890AA689-17C5-466B-BA0E-8786597AD7C2}" srcOrd="0" destOrd="0" presId="urn:microsoft.com/office/officeart/2005/8/layout/radial3"/>
    <dgm:cxn modelId="{9A656DFE-3588-4546-9BAA-4236411971C5}" srcId="{829CB9C2-B4D8-4B3B-9348-B58FC831C20B}" destId="{E265F566-7725-427C-AE97-844A47E99514}" srcOrd="3" destOrd="0" parTransId="{24B7553F-C3DB-4A35-A6DD-DBD6C68C0C3D}" sibTransId="{3F2FE30F-FC8B-4B17-8E0C-8D8B6ACCB1DE}"/>
    <dgm:cxn modelId="{9A6915EC-3DEF-43BC-8E15-A487D1846072}" type="presParOf" srcId="{2C9F51BB-7DC5-4401-B582-AEDE8E7453B4}" destId="{921DFB5C-3E73-40A5-A5B0-3925B63FE3FB}" srcOrd="0" destOrd="0" presId="urn:microsoft.com/office/officeart/2005/8/layout/radial3"/>
    <dgm:cxn modelId="{F8A2E791-9B72-42D2-A2CC-18002FCE18C9}" type="presParOf" srcId="{921DFB5C-3E73-40A5-A5B0-3925B63FE3FB}" destId="{890AA689-17C5-466B-BA0E-8786597AD7C2}" srcOrd="0" destOrd="0" presId="urn:microsoft.com/office/officeart/2005/8/layout/radial3"/>
    <dgm:cxn modelId="{245FBBAF-2234-48C9-8189-225F50845DE7}" type="presParOf" srcId="{921DFB5C-3E73-40A5-A5B0-3925B63FE3FB}" destId="{787E9456-7E94-4E53-B3A9-30C3A829C13E}" srcOrd="1" destOrd="0" presId="urn:microsoft.com/office/officeart/2005/8/layout/radial3"/>
    <dgm:cxn modelId="{84A2CA9A-71CB-4216-87D9-2923A738B161}" type="presParOf" srcId="{921DFB5C-3E73-40A5-A5B0-3925B63FE3FB}" destId="{F925F6A4-0BF6-46B6-AFC1-C8341E5C34E2}" srcOrd="2" destOrd="0" presId="urn:microsoft.com/office/officeart/2005/8/layout/radial3"/>
    <dgm:cxn modelId="{29075B05-8692-4BA8-8BF3-14E6D31A3714}" type="presParOf" srcId="{921DFB5C-3E73-40A5-A5B0-3925B63FE3FB}" destId="{C226801D-DA83-4CCA-9130-ADD259A0ED2B}" srcOrd="3" destOrd="0" presId="urn:microsoft.com/office/officeart/2005/8/layout/radial3"/>
    <dgm:cxn modelId="{AF197576-F7A8-416C-9856-959945A54E09}" type="presParOf" srcId="{921DFB5C-3E73-40A5-A5B0-3925B63FE3FB}" destId="{98ECC665-715C-4C0F-9771-876DC9A57069}"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93F7DF-489D-478D-AF6E-149BE7FDB885}" type="doc">
      <dgm:prSet loTypeId="urn:microsoft.com/office/officeart/2005/8/layout/arrow2" loCatId="process" qsTypeId="urn:microsoft.com/office/officeart/2005/8/quickstyle/simple1" qsCatId="simple" csTypeId="urn:microsoft.com/office/officeart/2005/8/colors/accent1_2" csCatId="accent1" phldr="1"/>
      <dgm:spPr/>
    </dgm:pt>
    <dgm:pt modelId="{F410E9C5-90CC-4D7A-9461-B8150AFB75E6}">
      <dgm:prSet phldrT="[Text]" phldr="0"/>
      <dgm:spPr/>
      <dgm:t>
        <a:bodyPr/>
        <a:lstStyle/>
        <a:p>
          <a:pPr rtl="0"/>
          <a:r>
            <a:rPr lang="en-US">
              <a:latin typeface="Calibri Light" panose="020F0302020204030204"/>
            </a:rPr>
            <a:t> </a:t>
          </a:r>
          <a:r>
            <a:rPr lang="en-US" b="0" i="0" u="none" strike="noStrike" cap="none" baseline="0" noProof="0">
              <a:latin typeface="Calibri Light"/>
              <a:cs typeface="Calibri Light"/>
            </a:rPr>
            <a:t>   </a:t>
          </a:r>
          <a:r>
            <a:rPr lang="en-US">
              <a:latin typeface="Calibri Light" panose="020F0302020204030204"/>
            </a:rPr>
            <a:t> </a:t>
          </a:r>
          <a:endParaRPr lang="en-US"/>
        </a:p>
      </dgm:t>
    </dgm:pt>
    <dgm:pt modelId="{65DA9528-822C-4F23-9366-FEBAB801247B}" type="parTrans" cxnId="{FC0238C0-CDC9-4A20-8CFA-B92FFFC4E16F}">
      <dgm:prSet/>
      <dgm:spPr/>
      <dgm:t>
        <a:bodyPr/>
        <a:lstStyle/>
        <a:p>
          <a:endParaRPr lang="en-GB"/>
        </a:p>
      </dgm:t>
    </dgm:pt>
    <dgm:pt modelId="{D4AA3CF4-D753-422C-88C6-93672242FE4D}" type="sibTrans" cxnId="{FC0238C0-CDC9-4A20-8CFA-B92FFFC4E16F}">
      <dgm:prSet/>
      <dgm:spPr/>
      <dgm:t>
        <a:bodyPr/>
        <a:lstStyle/>
        <a:p>
          <a:endParaRPr lang="en-GB"/>
        </a:p>
      </dgm:t>
    </dgm:pt>
    <dgm:pt modelId="{EE18C4A9-9230-40D9-95A0-FD0DA342118F}">
      <dgm:prSet phldrT="[Text]" phldr="0"/>
      <dgm:spPr/>
      <dgm:t>
        <a:bodyPr/>
        <a:lstStyle/>
        <a:p>
          <a:pPr rtl="0"/>
          <a:r>
            <a:rPr lang="en-US">
              <a:latin typeface="Calibri Light" panose="020F0302020204030204"/>
            </a:rPr>
            <a:t>    </a:t>
          </a:r>
          <a:endParaRPr lang="en-US"/>
        </a:p>
      </dgm:t>
    </dgm:pt>
    <dgm:pt modelId="{4A929557-03AE-4EFB-8741-9690CF07E342}" type="parTrans" cxnId="{03C63003-0EAE-42B4-A2A5-FE016236BE86}">
      <dgm:prSet/>
      <dgm:spPr/>
      <dgm:t>
        <a:bodyPr/>
        <a:lstStyle/>
        <a:p>
          <a:endParaRPr lang="en-GB"/>
        </a:p>
      </dgm:t>
    </dgm:pt>
    <dgm:pt modelId="{9CF4BAE0-064F-42E9-9A8D-16F629D205C7}" type="sibTrans" cxnId="{03C63003-0EAE-42B4-A2A5-FE016236BE86}">
      <dgm:prSet/>
      <dgm:spPr/>
      <dgm:t>
        <a:bodyPr/>
        <a:lstStyle/>
        <a:p>
          <a:endParaRPr lang="en-GB"/>
        </a:p>
      </dgm:t>
    </dgm:pt>
    <dgm:pt modelId="{1C7F51D5-7184-4BF6-8F6C-947C5CC70535}">
      <dgm:prSet phldr="0"/>
      <dgm:spPr/>
      <dgm:t>
        <a:bodyPr/>
        <a:lstStyle/>
        <a:p>
          <a:r>
            <a:rPr lang="en-US">
              <a:latin typeface="Calibri Light" panose="020F0302020204030204"/>
            </a:rPr>
            <a:t>   </a:t>
          </a:r>
          <a:endParaRPr lang="en-US"/>
        </a:p>
      </dgm:t>
    </dgm:pt>
    <dgm:pt modelId="{0095CADC-A127-4B9F-9C06-07FF11D6088D}" type="parTrans" cxnId="{66B3F7A8-DF73-49BF-95CF-582CF17F7C74}">
      <dgm:prSet/>
      <dgm:spPr/>
      <dgm:t>
        <a:bodyPr/>
        <a:lstStyle/>
        <a:p>
          <a:endParaRPr lang="en-GB"/>
        </a:p>
      </dgm:t>
    </dgm:pt>
    <dgm:pt modelId="{CF34A992-1324-4051-98D6-DF4B8F4101A5}" type="sibTrans" cxnId="{66B3F7A8-DF73-49BF-95CF-582CF17F7C74}">
      <dgm:prSet/>
      <dgm:spPr/>
      <dgm:t>
        <a:bodyPr/>
        <a:lstStyle/>
        <a:p>
          <a:endParaRPr lang="en-GB"/>
        </a:p>
      </dgm:t>
    </dgm:pt>
    <dgm:pt modelId="{58BAC96C-C18D-40C9-A506-36A513FFDCD1}" type="pres">
      <dgm:prSet presAssocID="{1793F7DF-489D-478D-AF6E-149BE7FDB885}" presName="arrowDiagram" presStyleCnt="0">
        <dgm:presLayoutVars>
          <dgm:chMax val="5"/>
          <dgm:dir/>
          <dgm:resizeHandles val="exact"/>
        </dgm:presLayoutVars>
      </dgm:prSet>
      <dgm:spPr/>
    </dgm:pt>
    <dgm:pt modelId="{C0A475F5-5E2F-43C6-BB4B-C585F281FAAB}" type="pres">
      <dgm:prSet presAssocID="{1793F7DF-489D-478D-AF6E-149BE7FDB885}" presName="arrow" presStyleLbl="bgShp" presStyleIdx="0" presStyleCnt="1"/>
      <dgm:spPr/>
    </dgm:pt>
    <dgm:pt modelId="{61781BA1-304F-4E92-9909-1B3858F71C14}" type="pres">
      <dgm:prSet presAssocID="{1793F7DF-489D-478D-AF6E-149BE7FDB885}" presName="arrowDiagram3" presStyleCnt="0"/>
      <dgm:spPr/>
    </dgm:pt>
    <dgm:pt modelId="{1E4305FC-BAD1-42DD-8EC0-6B60E0864440}" type="pres">
      <dgm:prSet presAssocID="{F410E9C5-90CC-4D7A-9461-B8150AFB75E6}" presName="bullet3a" presStyleLbl="node1" presStyleIdx="0" presStyleCnt="3"/>
      <dgm:spPr/>
    </dgm:pt>
    <dgm:pt modelId="{AB935435-04BB-4128-9251-0CA5BBD82451}" type="pres">
      <dgm:prSet presAssocID="{F410E9C5-90CC-4D7A-9461-B8150AFB75E6}" presName="textBox3a" presStyleLbl="revTx" presStyleIdx="0" presStyleCnt="3">
        <dgm:presLayoutVars>
          <dgm:bulletEnabled val="1"/>
        </dgm:presLayoutVars>
      </dgm:prSet>
      <dgm:spPr/>
    </dgm:pt>
    <dgm:pt modelId="{D64CD02F-4ACF-4B92-A712-F99BDE907F35}" type="pres">
      <dgm:prSet presAssocID="{1C7F51D5-7184-4BF6-8F6C-947C5CC70535}" presName="bullet3b" presStyleLbl="node1" presStyleIdx="1" presStyleCnt="3"/>
      <dgm:spPr/>
    </dgm:pt>
    <dgm:pt modelId="{E33E1CA6-F41A-4997-A6D3-AA2517249107}" type="pres">
      <dgm:prSet presAssocID="{1C7F51D5-7184-4BF6-8F6C-947C5CC70535}" presName="textBox3b" presStyleLbl="revTx" presStyleIdx="1" presStyleCnt="3">
        <dgm:presLayoutVars>
          <dgm:bulletEnabled val="1"/>
        </dgm:presLayoutVars>
      </dgm:prSet>
      <dgm:spPr/>
    </dgm:pt>
    <dgm:pt modelId="{2F6CD0E6-A97B-4AE7-B285-50AB2ADE1329}" type="pres">
      <dgm:prSet presAssocID="{EE18C4A9-9230-40D9-95A0-FD0DA342118F}" presName="bullet3c" presStyleLbl="node1" presStyleIdx="2" presStyleCnt="3"/>
      <dgm:spPr/>
    </dgm:pt>
    <dgm:pt modelId="{526509FF-107C-45F8-83AA-D6C0E0204F76}" type="pres">
      <dgm:prSet presAssocID="{EE18C4A9-9230-40D9-95A0-FD0DA342118F}" presName="textBox3c" presStyleLbl="revTx" presStyleIdx="2" presStyleCnt="3">
        <dgm:presLayoutVars>
          <dgm:bulletEnabled val="1"/>
        </dgm:presLayoutVars>
      </dgm:prSet>
      <dgm:spPr/>
    </dgm:pt>
  </dgm:ptLst>
  <dgm:cxnLst>
    <dgm:cxn modelId="{03C63003-0EAE-42B4-A2A5-FE016236BE86}" srcId="{1793F7DF-489D-478D-AF6E-149BE7FDB885}" destId="{EE18C4A9-9230-40D9-95A0-FD0DA342118F}" srcOrd="2" destOrd="0" parTransId="{4A929557-03AE-4EFB-8741-9690CF07E342}" sibTransId="{9CF4BAE0-064F-42E9-9A8D-16F629D205C7}"/>
    <dgm:cxn modelId="{66B3F7A8-DF73-49BF-95CF-582CF17F7C74}" srcId="{1793F7DF-489D-478D-AF6E-149BE7FDB885}" destId="{1C7F51D5-7184-4BF6-8F6C-947C5CC70535}" srcOrd="1" destOrd="0" parTransId="{0095CADC-A127-4B9F-9C06-07FF11D6088D}" sibTransId="{CF34A992-1324-4051-98D6-DF4B8F4101A5}"/>
    <dgm:cxn modelId="{FC0238C0-CDC9-4A20-8CFA-B92FFFC4E16F}" srcId="{1793F7DF-489D-478D-AF6E-149BE7FDB885}" destId="{F410E9C5-90CC-4D7A-9461-B8150AFB75E6}" srcOrd="0" destOrd="0" parTransId="{65DA9528-822C-4F23-9366-FEBAB801247B}" sibTransId="{D4AA3CF4-D753-422C-88C6-93672242FE4D}"/>
    <dgm:cxn modelId="{FA9457C1-0357-42E2-9744-25D8345ED417}" type="presOf" srcId="{EE18C4A9-9230-40D9-95A0-FD0DA342118F}" destId="{526509FF-107C-45F8-83AA-D6C0E0204F76}" srcOrd="0" destOrd="0" presId="urn:microsoft.com/office/officeart/2005/8/layout/arrow2"/>
    <dgm:cxn modelId="{92BAA5C1-D817-441E-9D93-0EEC7188F1C6}" type="presOf" srcId="{1C7F51D5-7184-4BF6-8F6C-947C5CC70535}" destId="{E33E1CA6-F41A-4997-A6D3-AA2517249107}" srcOrd="0" destOrd="0" presId="urn:microsoft.com/office/officeart/2005/8/layout/arrow2"/>
    <dgm:cxn modelId="{065F37DE-0587-462F-BF85-4B41FFA0933D}" type="presOf" srcId="{1793F7DF-489D-478D-AF6E-149BE7FDB885}" destId="{58BAC96C-C18D-40C9-A506-36A513FFDCD1}" srcOrd="0" destOrd="0" presId="urn:microsoft.com/office/officeart/2005/8/layout/arrow2"/>
    <dgm:cxn modelId="{16983BE4-42C8-40CA-AA9D-1823C9A3138C}" type="presOf" srcId="{F410E9C5-90CC-4D7A-9461-B8150AFB75E6}" destId="{AB935435-04BB-4128-9251-0CA5BBD82451}" srcOrd="0" destOrd="0" presId="urn:microsoft.com/office/officeart/2005/8/layout/arrow2"/>
    <dgm:cxn modelId="{F261D3D8-5F2E-480A-90AB-EFA21238D937}" type="presParOf" srcId="{58BAC96C-C18D-40C9-A506-36A513FFDCD1}" destId="{C0A475F5-5E2F-43C6-BB4B-C585F281FAAB}" srcOrd="0" destOrd="0" presId="urn:microsoft.com/office/officeart/2005/8/layout/arrow2"/>
    <dgm:cxn modelId="{CE903BB6-7C72-4DC0-940D-4FD17E23B3FB}" type="presParOf" srcId="{58BAC96C-C18D-40C9-A506-36A513FFDCD1}" destId="{61781BA1-304F-4E92-9909-1B3858F71C14}" srcOrd="1" destOrd="0" presId="urn:microsoft.com/office/officeart/2005/8/layout/arrow2"/>
    <dgm:cxn modelId="{99F87949-7E7E-4DB2-9431-F2CE49536F68}" type="presParOf" srcId="{61781BA1-304F-4E92-9909-1B3858F71C14}" destId="{1E4305FC-BAD1-42DD-8EC0-6B60E0864440}" srcOrd="0" destOrd="0" presId="urn:microsoft.com/office/officeart/2005/8/layout/arrow2"/>
    <dgm:cxn modelId="{5FF40884-3FCF-49DD-AE20-EF48B469DBD3}" type="presParOf" srcId="{61781BA1-304F-4E92-9909-1B3858F71C14}" destId="{AB935435-04BB-4128-9251-0CA5BBD82451}" srcOrd="1" destOrd="0" presId="urn:microsoft.com/office/officeart/2005/8/layout/arrow2"/>
    <dgm:cxn modelId="{58B649F2-4F38-4931-8568-21F7B949CED8}" type="presParOf" srcId="{61781BA1-304F-4E92-9909-1B3858F71C14}" destId="{D64CD02F-4ACF-4B92-A712-F99BDE907F35}" srcOrd="2" destOrd="0" presId="urn:microsoft.com/office/officeart/2005/8/layout/arrow2"/>
    <dgm:cxn modelId="{33923012-FFA7-41F5-B5E7-A79CA61EDB09}" type="presParOf" srcId="{61781BA1-304F-4E92-9909-1B3858F71C14}" destId="{E33E1CA6-F41A-4997-A6D3-AA2517249107}" srcOrd="3" destOrd="0" presId="urn:microsoft.com/office/officeart/2005/8/layout/arrow2"/>
    <dgm:cxn modelId="{504302B1-BA34-423A-BACC-AC5421F8EE3C}" type="presParOf" srcId="{61781BA1-304F-4E92-9909-1B3858F71C14}" destId="{2F6CD0E6-A97B-4AE7-B285-50AB2ADE1329}" srcOrd="4" destOrd="0" presId="urn:microsoft.com/office/officeart/2005/8/layout/arrow2"/>
    <dgm:cxn modelId="{A2A1A8BB-077E-480C-BBDE-F975D16DDF7E}" type="presParOf" srcId="{61781BA1-304F-4E92-9909-1B3858F71C14}" destId="{526509FF-107C-45F8-83AA-D6C0E0204F76}"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5D9FC5-62C6-49A3-8D94-A3120663A7E8}"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en-GB"/>
        </a:p>
      </dgm:t>
    </dgm:pt>
    <dgm:pt modelId="{106D28F1-2C5B-438F-B1E9-D02ECA0DB3E6}">
      <dgm:prSet phldrT="[Text]" custT="1"/>
      <dgm:spPr/>
      <dgm:t>
        <a:bodyPr/>
        <a:lstStyle/>
        <a:p>
          <a:r>
            <a:rPr lang="en-US" sz="1600" b="1" dirty="0"/>
            <a:t>STRENGTH</a:t>
          </a:r>
          <a:endParaRPr lang="en-GB" sz="1600" b="1" dirty="0"/>
        </a:p>
      </dgm:t>
    </dgm:pt>
    <dgm:pt modelId="{6F58379D-D123-4A33-B897-44EC4F13FD34}" type="parTrans" cxnId="{B22BF706-C5F8-45AF-8140-D21435A7A875}">
      <dgm:prSet/>
      <dgm:spPr/>
      <dgm:t>
        <a:bodyPr/>
        <a:lstStyle/>
        <a:p>
          <a:endParaRPr lang="en-GB"/>
        </a:p>
      </dgm:t>
    </dgm:pt>
    <dgm:pt modelId="{304BDF8A-E2B7-46CB-A4E6-5770477860E7}" type="sibTrans" cxnId="{B22BF706-C5F8-45AF-8140-D21435A7A875}">
      <dgm:prSet/>
      <dgm:spPr/>
      <dgm:t>
        <a:bodyPr/>
        <a:lstStyle/>
        <a:p>
          <a:endParaRPr lang="en-GB"/>
        </a:p>
      </dgm:t>
    </dgm:pt>
    <dgm:pt modelId="{47F51A85-F83E-4881-B615-BEA9CACCB456}">
      <dgm:prSet phldrT="[Text]" custT="1"/>
      <dgm:spPr/>
      <dgm:t>
        <a:bodyPr/>
        <a:lstStyle/>
        <a:p>
          <a:r>
            <a:rPr lang="en-US" sz="1600" b="1" dirty="0"/>
            <a:t>WEAKNESSES</a:t>
          </a:r>
          <a:endParaRPr lang="en-GB" sz="1200" b="1" dirty="0"/>
        </a:p>
      </dgm:t>
    </dgm:pt>
    <dgm:pt modelId="{F966477C-8E3D-43E3-82EA-A1D8A9E29710}" type="parTrans" cxnId="{1725E8C8-4489-4AB1-8E78-8A03D24D46A8}">
      <dgm:prSet/>
      <dgm:spPr/>
      <dgm:t>
        <a:bodyPr/>
        <a:lstStyle/>
        <a:p>
          <a:endParaRPr lang="en-GB"/>
        </a:p>
      </dgm:t>
    </dgm:pt>
    <dgm:pt modelId="{185DEBD7-F41A-4504-9F5E-4C8FE241E550}" type="sibTrans" cxnId="{1725E8C8-4489-4AB1-8E78-8A03D24D46A8}">
      <dgm:prSet/>
      <dgm:spPr/>
      <dgm:t>
        <a:bodyPr/>
        <a:lstStyle/>
        <a:p>
          <a:endParaRPr lang="en-GB"/>
        </a:p>
      </dgm:t>
    </dgm:pt>
    <dgm:pt modelId="{71139A64-BA60-429D-A8AF-29FCB20D37B6}">
      <dgm:prSet phldrT="[Text]" custT="1"/>
      <dgm:spPr/>
      <dgm:t>
        <a:bodyPr/>
        <a:lstStyle/>
        <a:p>
          <a:endParaRPr lang="en-US" sz="1600" b="1" dirty="0"/>
        </a:p>
        <a:p>
          <a:r>
            <a:rPr lang="en-US" sz="1600" b="1" dirty="0"/>
            <a:t>OPPORTUNITIES</a:t>
          </a:r>
          <a:endParaRPr lang="en-US" sz="1200" b="1" dirty="0"/>
        </a:p>
      </dgm:t>
    </dgm:pt>
    <dgm:pt modelId="{011BD8C0-5698-4327-A2A2-2C3401755984}" type="sibTrans" cxnId="{4A696117-A8D5-4D29-ABE7-C6CFE9C86FCE}">
      <dgm:prSet/>
      <dgm:spPr/>
      <dgm:t>
        <a:bodyPr/>
        <a:lstStyle/>
        <a:p>
          <a:endParaRPr lang="en-GB"/>
        </a:p>
      </dgm:t>
    </dgm:pt>
    <dgm:pt modelId="{694EE03A-310A-4FE8-A556-21A5BFBE7D17}" type="parTrans" cxnId="{4A696117-A8D5-4D29-ABE7-C6CFE9C86FCE}">
      <dgm:prSet/>
      <dgm:spPr/>
      <dgm:t>
        <a:bodyPr/>
        <a:lstStyle/>
        <a:p>
          <a:endParaRPr lang="en-GB"/>
        </a:p>
      </dgm:t>
    </dgm:pt>
    <dgm:pt modelId="{ECDAEFC5-D60B-4147-B6AB-118267ABC83E}">
      <dgm:prSet phldrT="[Text]" custT="1"/>
      <dgm:spPr/>
      <dgm:t>
        <a:bodyPr/>
        <a:lstStyle/>
        <a:p>
          <a:endParaRPr lang="en-US" sz="1600" b="1" dirty="0"/>
        </a:p>
        <a:p>
          <a:r>
            <a:rPr lang="en-US" sz="1600" b="1" dirty="0"/>
            <a:t>THREATS</a:t>
          </a:r>
          <a:endParaRPr lang="en-US" sz="1200" b="1" dirty="0"/>
        </a:p>
      </dgm:t>
    </dgm:pt>
    <dgm:pt modelId="{D6910F6B-E5C2-43DA-801E-064D31D49264}" type="parTrans" cxnId="{4C60717C-B451-4FA5-B044-87C37F5674D5}">
      <dgm:prSet/>
      <dgm:spPr/>
      <dgm:t>
        <a:bodyPr/>
        <a:lstStyle/>
        <a:p>
          <a:endParaRPr lang="en-GB"/>
        </a:p>
      </dgm:t>
    </dgm:pt>
    <dgm:pt modelId="{5C7631FD-0B80-4F38-A967-7FDA2686EA9C}" type="sibTrans" cxnId="{4C60717C-B451-4FA5-B044-87C37F5674D5}">
      <dgm:prSet/>
      <dgm:spPr/>
      <dgm:t>
        <a:bodyPr/>
        <a:lstStyle/>
        <a:p>
          <a:endParaRPr lang="en-GB"/>
        </a:p>
      </dgm:t>
    </dgm:pt>
    <dgm:pt modelId="{24B086EA-4E81-4CAE-9F53-143ADEEB68FA}" type="pres">
      <dgm:prSet presAssocID="{FB5D9FC5-62C6-49A3-8D94-A3120663A7E8}" presName="cycleMatrixDiagram" presStyleCnt="0">
        <dgm:presLayoutVars>
          <dgm:chMax val="1"/>
          <dgm:dir/>
          <dgm:animLvl val="lvl"/>
          <dgm:resizeHandles val="exact"/>
        </dgm:presLayoutVars>
      </dgm:prSet>
      <dgm:spPr/>
    </dgm:pt>
    <dgm:pt modelId="{2F8E349E-BD14-4EC2-B291-4F64943E52BC}" type="pres">
      <dgm:prSet presAssocID="{FB5D9FC5-62C6-49A3-8D94-A3120663A7E8}" presName="children" presStyleCnt="0"/>
      <dgm:spPr/>
    </dgm:pt>
    <dgm:pt modelId="{8B31A804-AD8B-4358-A88A-46EAE68688B0}" type="pres">
      <dgm:prSet presAssocID="{FB5D9FC5-62C6-49A3-8D94-A3120663A7E8}" presName="childPlaceholder" presStyleCnt="0"/>
      <dgm:spPr/>
    </dgm:pt>
    <dgm:pt modelId="{F211F8B8-1E27-4116-A131-723126E65A3E}" type="pres">
      <dgm:prSet presAssocID="{FB5D9FC5-62C6-49A3-8D94-A3120663A7E8}" presName="circle" presStyleCnt="0"/>
      <dgm:spPr/>
    </dgm:pt>
    <dgm:pt modelId="{09E914E2-8051-4F0B-BD35-4117A0CB6F78}" type="pres">
      <dgm:prSet presAssocID="{FB5D9FC5-62C6-49A3-8D94-A3120663A7E8}" presName="quadrant1" presStyleLbl="node1" presStyleIdx="0" presStyleCnt="4">
        <dgm:presLayoutVars>
          <dgm:chMax val="1"/>
          <dgm:bulletEnabled val="1"/>
        </dgm:presLayoutVars>
      </dgm:prSet>
      <dgm:spPr/>
    </dgm:pt>
    <dgm:pt modelId="{08ADD2D4-26FA-463D-8FCB-AF91D23FF63E}" type="pres">
      <dgm:prSet presAssocID="{FB5D9FC5-62C6-49A3-8D94-A3120663A7E8}" presName="quadrant2" presStyleLbl="node1" presStyleIdx="1" presStyleCnt="4">
        <dgm:presLayoutVars>
          <dgm:chMax val="1"/>
          <dgm:bulletEnabled val="1"/>
        </dgm:presLayoutVars>
      </dgm:prSet>
      <dgm:spPr/>
    </dgm:pt>
    <dgm:pt modelId="{BD2E4462-2A91-4E9F-A633-5E56D6843A19}" type="pres">
      <dgm:prSet presAssocID="{FB5D9FC5-62C6-49A3-8D94-A3120663A7E8}" presName="quadrant3" presStyleLbl="node1" presStyleIdx="2" presStyleCnt="4">
        <dgm:presLayoutVars>
          <dgm:chMax val="1"/>
          <dgm:bulletEnabled val="1"/>
        </dgm:presLayoutVars>
      </dgm:prSet>
      <dgm:spPr/>
    </dgm:pt>
    <dgm:pt modelId="{C17C181C-FB0A-4672-AADF-F777E97B1FA4}" type="pres">
      <dgm:prSet presAssocID="{FB5D9FC5-62C6-49A3-8D94-A3120663A7E8}" presName="quadrant4" presStyleLbl="node1" presStyleIdx="3" presStyleCnt="4">
        <dgm:presLayoutVars>
          <dgm:chMax val="1"/>
          <dgm:bulletEnabled val="1"/>
        </dgm:presLayoutVars>
      </dgm:prSet>
      <dgm:spPr/>
    </dgm:pt>
    <dgm:pt modelId="{DF3ED3A9-5B7D-49BB-990C-1398D43C5B4D}" type="pres">
      <dgm:prSet presAssocID="{FB5D9FC5-62C6-49A3-8D94-A3120663A7E8}" presName="quadrantPlaceholder" presStyleCnt="0"/>
      <dgm:spPr/>
    </dgm:pt>
    <dgm:pt modelId="{AFCDF28B-D34C-4B81-9A1C-66C040282CC5}" type="pres">
      <dgm:prSet presAssocID="{FB5D9FC5-62C6-49A3-8D94-A3120663A7E8}" presName="center1" presStyleLbl="fgShp" presStyleIdx="0" presStyleCnt="2"/>
      <dgm:spPr/>
    </dgm:pt>
    <dgm:pt modelId="{0B984E59-49A7-449F-8E39-F492510D99C9}" type="pres">
      <dgm:prSet presAssocID="{FB5D9FC5-62C6-49A3-8D94-A3120663A7E8}" presName="center2" presStyleLbl="fgShp" presStyleIdx="1" presStyleCnt="2"/>
      <dgm:spPr/>
    </dgm:pt>
  </dgm:ptLst>
  <dgm:cxnLst>
    <dgm:cxn modelId="{B22BF706-C5F8-45AF-8140-D21435A7A875}" srcId="{FB5D9FC5-62C6-49A3-8D94-A3120663A7E8}" destId="{106D28F1-2C5B-438F-B1E9-D02ECA0DB3E6}" srcOrd="0" destOrd="0" parTransId="{6F58379D-D123-4A33-B897-44EC4F13FD34}" sibTransId="{304BDF8A-E2B7-46CB-A4E6-5770477860E7}"/>
    <dgm:cxn modelId="{4A696117-A8D5-4D29-ABE7-C6CFE9C86FCE}" srcId="{FB5D9FC5-62C6-49A3-8D94-A3120663A7E8}" destId="{71139A64-BA60-429D-A8AF-29FCB20D37B6}" srcOrd="2" destOrd="0" parTransId="{694EE03A-310A-4FE8-A556-21A5BFBE7D17}" sibTransId="{011BD8C0-5698-4327-A2A2-2C3401755984}"/>
    <dgm:cxn modelId="{E4D2AC60-3DBD-40EE-A2A0-79D1EDE2CAD9}" type="presOf" srcId="{106D28F1-2C5B-438F-B1E9-D02ECA0DB3E6}" destId="{09E914E2-8051-4F0B-BD35-4117A0CB6F78}" srcOrd="0" destOrd="0" presId="urn:microsoft.com/office/officeart/2005/8/layout/cycle4"/>
    <dgm:cxn modelId="{7CE71063-88B7-47C5-B57D-04AA7788DDDF}" type="presOf" srcId="{ECDAEFC5-D60B-4147-B6AB-118267ABC83E}" destId="{C17C181C-FB0A-4672-AADF-F777E97B1FA4}" srcOrd="0" destOrd="0" presId="urn:microsoft.com/office/officeart/2005/8/layout/cycle4"/>
    <dgm:cxn modelId="{DE6D0568-2B99-4C52-83A5-395FCB5828F9}" type="presOf" srcId="{71139A64-BA60-429D-A8AF-29FCB20D37B6}" destId="{BD2E4462-2A91-4E9F-A633-5E56D6843A19}" srcOrd="0" destOrd="0" presId="urn:microsoft.com/office/officeart/2005/8/layout/cycle4"/>
    <dgm:cxn modelId="{592DBD76-CC77-4272-BD11-66E3539AEFCE}" type="presOf" srcId="{FB5D9FC5-62C6-49A3-8D94-A3120663A7E8}" destId="{24B086EA-4E81-4CAE-9F53-143ADEEB68FA}" srcOrd="0" destOrd="0" presId="urn:microsoft.com/office/officeart/2005/8/layout/cycle4"/>
    <dgm:cxn modelId="{4C60717C-B451-4FA5-B044-87C37F5674D5}" srcId="{FB5D9FC5-62C6-49A3-8D94-A3120663A7E8}" destId="{ECDAEFC5-D60B-4147-B6AB-118267ABC83E}" srcOrd="3" destOrd="0" parTransId="{D6910F6B-E5C2-43DA-801E-064D31D49264}" sibTransId="{5C7631FD-0B80-4F38-A967-7FDA2686EA9C}"/>
    <dgm:cxn modelId="{B24F389C-0D92-4747-AABA-8FF568D2802E}" type="presOf" srcId="{47F51A85-F83E-4881-B615-BEA9CACCB456}" destId="{08ADD2D4-26FA-463D-8FCB-AF91D23FF63E}" srcOrd="0" destOrd="0" presId="urn:microsoft.com/office/officeart/2005/8/layout/cycle4"/>
    <dgm:cxn modelId="{1725E8C8-4489-4AB1-8E78-8A03D24D46A8}" srcId="{FB5D9FC5-62C6-49A3-8D94-A3120663A7E8}" destId="{47F51A85-F83E-4881-B615-BEA9CACCB456}" srcOrd="1" destOrd="0" parTransId="{F966477C-8E3D-43E3-82EA-A1D8A9E29710}" sibTransId="{185DEBD7-F41A-4504-9F5E-4C8FE241E550}"/>
    <dgm:cxn modelId="{F36D5AB4-D2E6-468D-A02D-73E1EEF79585}" type="presParOf" srcId="{24B086EA-4E81-4CAE-9F53-143ADEEB68FA}" destId="{2F8E349E-BD14-4EC2-B291-4F64943E52BC}" srcOrd="0" destOrd="0" presId="urn:microsoft.com/office/officeart/2005/8/layout/cycle4"/>
    <dgm:cxn modelId="{5586B682-74F6-4D1A-B079-510D4F31D0A5}" type="presParOf" srcId="{2F8E349E-BD14-4EC2-B291-4F64943E52BC}" destId="{8B31A804-AD8B-4358-A88A-46EAE68688B0}" srcOrd="0" destOrd="0" presId="urn:microsoft.com/office/officeart/2005/8/layout/cycle4"/>
    <dgm:cxn modelId="{542163C7-F0D5-43C4-B90D-75DBE528C5BA}" type="presParOf" srcId="{24B086EA-4E81-4CAE-9F53-143ADEEB68FA}" destId="{F211F8B8-1E27-4116-A131-723126E65A3E}" srcOrd="1" destOrd="0" presId="urn:microsoft.com/office/officeart/2005/8/layout/cycle4"/>
    <dgm:cxn modelId="{C6291C20-FB16-4EB2-AAAA-6E6A5C80FF0F}" type="presParOf" srcId="{F211F8B8-1E27-4116-A131-723126E65A3E}" destId="{09E914E2-8051-4F0B-BD35-4117A0CB6F78}" srcOrd="0" destOrd="0" presId="urn:microsoft.com/office/officeart/2005/8/layout/cycle4"/>
    <dgm:cxn modelId="{346546A6-9CB8-44AE-9E00-F220BCF0F880}" type="presParOf" srcId="{F211F8B8-1E27-4116-A131-723126E65A3E}" destId="{08ADD2D4-26FA-463D-8FCB-AF91D23FF63E}" srcOrd="1" destOrd="0" presId="urn:microsoft.com/office/officeart/2005/8/layout/cycle4"/>
    <dgm:cxn modelId="{1443ED4A-9A5D-4D46-B36A-BE2613F47694}" type="presParOf" srcId="{F211F8B8-1E27-4116-A131-723126E65A3E}" destId="{BD2E4462-2A91-4E9F-A633-5E56D6843A19}" srcOrd="2" destOrd="0" presId="urn:microsoft.com/office/officeart/2005/8/layout/cycle4"/>
    <dgm:cxn modelId="{2E681C12-8005-4AF4-BF31-363182A4A8CD}" type="presParOf" srcId="{F211F8B8-1E27-4116-A131-723126E65A3E}" destId="{C17C181C-FB0A-4672-AADF-F777E97B1FA4}" srcOrd="3" destOrd="0" presId="urn:microsoft.com/office/officeart/2005/8/layout/cycle4"/>
    <dgm:cxn modelId="{2908AFC1-BB35-4D00-B028-E8829E489F12}" type="presParOf" srcId="{F211F8B8-1E27-4116-A131-723126E65A3E}" destId="{DF3ED3A9-5B7D-49BB-990C-1398D43C5B4D}" srcOrd="4" destOrd="0" presId="urn:microsoft.com/office/officeart/2005/8/layout/cycle4"/>
    <dgm:cxn modelId="{C2C781E7-4AD0-4DB2-ABA4-589DDA611FAE}" type="presParOf" srcId="{24B086EA-4E81-4CAE-9F53-143ADEEB68FA}" destId="{AFCDF28B-D34C-4B81-9A1C-66C040282CC5}" srcOrd="2" destOrd="0" presId="urn:microsoft.com/office/officeart/2005/8/layout/cycle4"/>
    <dgm:cxn modelId="{BE537EF6-4A7E-41AE-98D1-D2A4EEFAAE17}" type="presParOf" srcId="{24B086EA-4E81-4CAE-9F53-143ADEEB68FA}" destId="{0B984E59-49A7-449F-8E39-F492510D99C9}"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B6B409-EB38-4DD7-8882-44172F07C678}"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GB"/>
        </a:p>
      </dgm:t>
    </dgm:pt>
    <dgm:pt modelId="{3363E436-9E55-4220-B103-D40D716A3E78}">
      <dgm:prSet phldrT="[Text]"/>
      <dgm:spPr/>
      <dgm:t>
        <a:bodyPr/>
        <a:lstStyle/>
        <a:p>
          <a:pPr>
            <a:buAutoNum type="arabicPeriod" startAt="3"/>
          </a:pPr>
          <a:r>
            <a:rPr lang="en-US" b="1" dirty="0">
              <a:solidFill>
                <a:schemeClr val="tx1">
                  <a:lumMod val="50000"/>
                  <a:lumOff val="50000"/>
                </a:schemeClr>
              </a:solidFill>
            </a:rPr>
            <a:t> </a:t>
          </a:r>
          <a:endParaRPr lang="en-GB" dirty="0"/>
        </a:p>
      </dgm:t>
    </dgm:pt>
    <dgm:pt modelId="{54FC5D3C-7F92-4C1B-8634-A504DFAC8BD1}" type="sibTrans" cxnId="{D591A5CE-3451-42AD-A69A-37097DDF16CD}">
      <dgm:prSet/>
      <dgm:spPr/>
      <dgm:t>
        <a:bodyPr/>
        <a:lstStyle/>
        <a:p>
          <a:endParaRPr lang="en-GB"/>
        </a:p>
      </dgm:t>
    </dgm:pt>
    <dgm:pt modelId="{AB27D168-C377-49F1-88C2-29D9C1A97B96}" type="parTrans" cxnId="{D591A5CE-3451-42AD-A69A-37097DDF16CD}">
      <dgm:prSet/>
      <dgm:spPr/>
      <dgm:t>
        <a:bodyPr/>
        <a:lstStyle/>
        <a:p>
          <a:endParaRPr lang="en-GB"/>
        </a:p>
      </dgm:t>
    </dgm:pt>
    <dgm:pt modelId="{7BC2CE57-D754-4E40-946A-F388C9E96FA0}" type="pres">
      <dgm:prSet presAssocID="{AEB6B409-EB38-4DD7-8882-44172F07C678}" presName="Name0" presStyleCnt="0">
        <dgm:presLayoutVars>
          <dgm:chMax val="4"/>
          <dgm:resizeHandles val="exact"/>
        </dgm:presLayoutVars>
      </dgm:prSet>
      <dgm:spPr/>
    </dgm:pt>
    <dgm:pt modelId="{87C2373B-A81F-4949-9C2C-966C713AC48D}" type="pres">
      <dgm:prSet presAssocID="{AEB6B409-EB38-4DD7-8882-44172F07C678}" presName="ellipse" presStyleLbl="trBgShp" presStyleIdx="0" presStyleCnt="1"/>
      <dgm:spPr/>
    </dgm:pt>
    <dgm:pt modelId="{C7980C05-1FDA-414D-B624-AA12265A2F7D}" type="pres">
      <dgm:prSet presAssocID="{AEB6B409-EB38-4DD7-8882-44172F07C678}" presName="arrow1" presStyleLbl="fgShp" presStyleIdx="0" presStyleCnt="1"/>
      <dgm:spPr/>
    </dgm:pt>
    <dgm:pt modelId="{89B4F3AE-5D85-45FE-9440-B3FBCC4BFF98}" type="pres">
      <dgm:prSet presAssocID="{AEB6B409-EB38-4DD7-8882-44172F07C678}" presName="rectangle" presStyleLbl="revTx" presStyleIdx="0" presStyleCnt="1">
        <dgm:presLayoutVars>
          <dgm:bulletEnabled val="1"/>
        </dgm:presLayoutVars>
      </dgm:prSet>
      <dgm:spPr/>
    </dgm:pt>
    <dgm:pt modelId="{98890854-CB73-441E-B953-BC960E666235}" type="pres">
      <dgm:prSet presAssocID="{AEB6B409-EB38-4DD7-8882-44172F07C678}" presName="funnel" presStyleLbl="trAlignAcc1" presStyleIdx="0" presStyleCnt="1"/>
      <dgm:spPr/>
    </dgm:pt>
  </dgm:ptLst>
  <dgm:cxnLst>
    <dgm:cxn modelId="{6ED6D96B-D572-4F18-9026-2BB0D757791C}" type="presOf" srcId="{3363E436-9E55-4220-B103-D40D716A3E78}" destId="{89B4F3AE-5D85-45FE-9440-B3FBCC4BFF98}" srcOrd="0" destOrd="0" presId="urn:microsoft.com/office/officeart/2005/8/layout/funnel1"/>
    <dgm:cxn modelId="{9B5BB47A-1E51-4C16-88F4-7744AD3BAFC1}" type="presOf" srcId="{AEB6B409-EB38-4DD7-8882-44172F07C678}" destId="{7BC2CE57-D754-4E40-946A-F388C9E96FA0}" srcOrd="0" destOrd="0" presId="urn:microsoft.com/office/officeart/2005/8/layout/funnel1"/>
    <dgm:cxn modelId="{D591A5CE-3451-42AD-A69A-37097DDF16CD}" srcId="{AEB6B409-EB38-4DD7-8882-44172F07C678}" destId="{3363E436-9E55-4220-B103-D40D716A3E78}" srcOrd="0" destOrd="0" parTransId="{AB27D168-C377-49F1-88C2-29D9C1A97B96}" sibTransId="{54FC5D3C-7F92-4C1B-8634-A504DFAC8BD1}"/>
    <dgm:cxn modelId="{BA5E6153-9963-4034-9BC9-C079552C05A8}" type="presParOf" srcId="{7BC2CE57-D754-4E40-946A-F388C9E96FA0}" destId="{87C2373B-A81F-4949-9C2C-966C713AC48D}" srcOrd="0" destOrd="0" presId="urn:microsoft.com/office/officeart/2005/8/layout/funnel1"/>
    <dgm:cxn modelId="{4DC690C3-FFB8-49E2-99A8-F734E38DBBD9}" type="presParOf" srcId="{7BC2CE57-D754-4E40-946A-F388C9E96FA0}" destId="{C7980C05-1FDA-414D-B624-AA12265A2F7D}" srcOrd="1" destOrd="0" presId="urn:microsoft.com/office/officeart/2005/8/layout/funnel1"/>
    <dgm:cxn modelId="{055B7827-88F8-411A-8B76-390E45769451}" type="presParOf" srcId="{7BC2CE57-D754-4E40-946A-F388C9E96FA0}" destId="{89B4F3AE-5D85-45FE-9440-B3FBCC4BFF98}" srcOrd="2" destOrd="0" presId="urn:microsoft.com/office/officeart/2005/8/layout/funnel1"/>
    <dgm:cxn modelId="{66ABF4FB-066C-4209-ACE9-523599040ACF}" type="presParOf" srcId="{7BC2CE57-D754-4E40-946A-F388C9E96FA0}" destId="{98890854-CB73-441E-B953-BC960E666235}"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AA689-17C5-466B-BA0E-8786597AD7C2}">
      <dsp:nvSpPr>
        <dsp:cNvPr id="0" name=""/>
        <dsp:cNvSpPr/>
      </dsp:nvSpPr>
      <dsp:spPr>
        <a:xfrm>
          <a:off x="4050983" y="968354"/>
          <a:ext cx="2413632" cy="241363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t>Target Market: </a:t>
          </a:r>
        </a:p>
        <a:p>
          <a:pPr marL="0" lvl="0" indent="0" algn="ctr" defTabSz="1155700">
            <a:lnSpc>
              <a:spcPct val="90000"/>
            </a:lnSpc>
            <a:spcBef>
              <a:spcPct val="0"/>
            </a:spcBef>
            <a:spcAft>
              <a:spcPct val="35000"/>
            </a:spcAft>
            <a:buNone/>
          </a:pPr>
          <a:r>
            <a:rPr lang="en-US" sz="2600" kern="1200" dirty="0"/>
            <a:t>United Arab Emirates </a:t>
          </a:r>
          <a:endParaRPr lang="en-NG" sz="2600" kern="1200" dirty="0"/>
        </a:p>
      </dsp:txBody>
      <dsp:txXfrm>
        <a:off x="4404451" y="1321822"/>
        <a:ext cx="1706696" cy="1706696"/>
      </dsp:txXfrm>
    </dsp:sp>
    <dsp:sp modelId="{787E9456-7E94-4E53-B3A9-30C3A829C13E}">
      <dsp:nvSpPr>
        <dsp:cNvPr id="0" name=""/>
        <dsp:cNvSpPr/>
      </dsp:nvSpPr>
      <dsp:spPr>
        <a:xfrm>
          <a:off x="4654391" y="-10693"/>
          <a:ext cx="1206816" cy="120681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Product:</a:t>
          </a:r>
        </a:p>
        <a:p>
          <a:pPr marL="0" lvl="0" indent="0" algn="ctr" defTabSz="533400">
            <a:lnSpc>
              <a:spcPct val="90000"/>
            </a:lnSpc>
            <a:spcBef>
              <a:spcPct val="0"/>
            </a:spcBef>
            <a:spcAft>
              <a:spcPct val="35000"/>
            </a:spcAft>
            <a:buNone/>
          </a:pPr>
          <a:r>
            <a:rPr lang="en-US" sz="1200" kern="1200" dirty="0"/>
            <a:t>DBX SUV</a:t>
          </a:r>
          <a:endParaRPr lang="en-NG" sz="1200" kern="1200" dirty="0"/>
        </a:p>
      </dsp:txBody>
      <dsp:txXfrm>
        <a:off x="4831125" y="166041"/>
        <a:ext cx="853348" cy="853348"/>
      </dsp:txXfrm>
    </dsp:sp>
    <dsp:sp modelId="{F925F6A4-0BF6-46B6-AFC1-C8341E5C34E2}">
      <dsp:nvSpPr>
        <dsp:cNvPr id="0" name=""/>
        <dsp:cNvSpPr/>
      </dsp:nvSpPr>
      <dsp:spPr>
        <a:xfrm>
          <a:off x="5981786" y="1561136"/>
          <a:ext cx="1206816" cy="120681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Price:</a:t>
          </a:r>
        </a:p>
        <a:p>
          <a:pPr marL="0" lvl="0" indent="0" algn="ctr" defTabSz="533400">
            <a:lnSpc>
              <a:spcPct val="90000"/>
            </a:lnSpc>
            <a:spcBef>
              <a:spcPct val="0"/>
            </a:spcBef>
            <a:spcAft>
              <a:spcPct val="35000"/>
            </a:spcAft>
            <a:buNone/>
          </a:pPr>
          <a:r>
            <a:rPr lang="en-US" sz="1200" b="0" i="0" kern="1200" dirty="0"/>
            <a:t>AED 848,000</a:t>
          </a:r>
          <a:r>
            <a:rPr lang="en-US" sz="1200" kern="1200" dirty="0"/>
            <a:t> </a:t>
          </a:r>
        </a:p>
        <a:p>
          <a:pPr marL="0" lvl="0" indent="0" algn="ctr" defTabSz="533400">
            <a:lnSpc>
              <a:spcPct val="90000"/>
            </a:lnSpc>
            <a:spcBef>
              <a:spcPct val="0"/>
            </a:spcBef>
            <a:spcAft>
              <a:spcPct val="35000"/>
            </a:spcAft>
            <a:buNone/>
          </a:pPr>
          <a:endParaRPr lang="en-NG" sz="1200" kern="1200" dirty="0"/>
        </a:p>
      </dsp:txBody>
      <dsp:txXfrm>
        <a:off x="6158520" y="1737870"/>
        <a:ext cx="853348" cy="853348"/>
      </dsp:txXfrm>
    </dsp:sp>
    <dsp:sp modelId="{C226801D-DA83-4CCA-9130-ADD259A0ED2B}">
      <dsp:nvSpPr>
        <dsp:cNvPr id="0" name=""/>
        <dsp:cNvSpPr/>
      </dsp:nvSpPr>
      <dsp:spPr>
        <a:xfrm>
          <a:off x="4495798" y="2919317"/>
          <a:ext cx="1524003" cy="125131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Promotion:</a:t>
          </a:r>
        </a:p>
        <a:p>
          <a:pPr marL="0" lvl="0" indent="0" algn="ctr" defTabSz="533400">
            <a:lnSpc>
              <a:spcPct val="90000"/>
            </a:lnSpc>
            <a:spcBef>
              <a:spcPct val="0"/>
            </a:spcBef>
            <a:spcAft>
              <a:spcPct val="35000"/>
            </a:spcAft>
            <a:buNone/>
          </a:pPr>
          <a:r>
            <a:rPr lang="en-US" sz="1200" kern="1200" dirty="0"/>
            <a:t>Website, Radio &amp; Television, Magazines &amp; Newspapers, Facebook, YouTube </a:t>
          </a:r>
          <a:endParaRPr lang="en-NG" sz="1200" kern="1200" dirty="0"/>
        </a:p>
      </dsp:txBody>
      <dsp:txXfrm>
        <a:off x="4718983" y="3102567"/>
        <a:ext cx="1077633" cy="884811"/>
      </dsp:txXfrm>
    </dsp:sp>
    <dsp:sp modelId="{98ECC665-715C-4C0F-9771-876DC9A57069}">
      <dsp:nvSpPr>
        <dsp:cNvPr id="0" name=""/>
        <dsp:cNvSpPr/>
      </dsp:nvSpPr>
      <dsp:spPr>
        <a:xfrm>
          <a:off x="3406147" y="1592201"/>
          <a:ext cx="1206816" cy="120681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Place:</a:t>
          </a:r>
        </a:p>
        <a:p>
          <a:pPr marL="0" lvl="0" indent="0" algn="ctr" defTabSz="533400">
            <a:lnSpc>
              <a:spcPct val="90000"/>
            </a:lnSpc>
            <a:spcBef>
              <a:spcPct val="0"/>
            </a:spcBef>
            <a:spcAft>
              <a:spcPct val="35000"/>
            </a:spcAft>
            <a:buNone/>
          </a:pPr>
          <a:r>
            <a:rPr lang="en-US" sz="1200" kern="1200" dirty="0"/>
            <a:t>Dubai and six other Emirates  </a:t>
          </a:r>
          <a:endParaRPr lang="en-NG" sz="1200" kern="1200" dirty="0"/>
        </a:p>
      </dsp:txBody>
      <dsp:txXfrm>
        <a:off x="3582881" y="1768935"/>
        <a:ext cx="853348" cy="853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475F5-5E2F-43C6-BB4B-C585F281FAAB}">
      <dsp:nvSpPr>
        <dsp:cNvPr id="0" name=""/>
        <dsp:cNvSpPr/>
      </dsp:nvSpPr>
      <dsp:spPr>
        <a:xfrm>
          <a:off x="0" y="425734"/>
          <a:ext cx="8382359" cy="523897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305FC-BAD1-42DD-8EC0-6B60E0864440}">
      <dsp:nvSpPr>
        <dsp:cNvPr id="0" name=""/>
        <dsp:cNvSpPr/>
      </dsp:nvSpPr>
      <dsp:spPr>
        <a:xfrm>
          <a:off x="1064559" y="4041674"/>
          <a:ext cx="217941" cy="217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35435-04BB-4128-9251-0CA5BBD82451}">
      <dsp:nvSpPr>
        <dsp:cNvPr id="0" name=""/>
        <dsp:cNvSpPr/>
      </dsp:nvSpPr>
      <dsp:spPr>
        <a:xfrm>
          <a:off x="1173530" y="4150645"/>
          <a:ext cx="1953089" cy="151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83" tIns="0" rIns="0" bIns="0" numCol="1" spcCol="1270" anchor="t" anchorCtr="0">
          <a:noAutofit/>
        </a:bodyPr>
        <a:lstStyle/>
        <a:p>
          <a:pPr marL="0" lvl="0" indent="0" algn="l" defTabSz="2889250" rtl="0">
            <a:lnSpc>
              <a:spcPct val="90000"/>
            </a:lnSpc>
            <a:spcBef>
              <a:spcPct val="0"/>
            </a:spcBef>
            <a:spcAft>
              <a:spcPct val="35000"/>
            </a:spcAft>
            <a:buNone/>
          </a:pPr>
          <a:r>
            <a:rPr lang="en-US" sz="6500" kern="1200">
              <a:latin typeface="Calibri Light" panose="020F0302020204030204"/>
            </a:rPr>
            <a:t> </a:t>
          </a:r>
          <a:r>
            <a:rPr lang="en-US" sz="6500" b="0" i="0" u="none" strike="noStrike" kern="1200" cap="none" baseline="0" noProof="0">
              <a:latin typeface="Calibri Light"/>
              <a:cs typeface="Calibri Light"/>
            </a:rPr>
            <a:t>   </a:t>
          </a:r>
          <a:r>
            <a:rPr lang="en-US" sz="6500" kern="1200">
              <a:latin typeface="Calibri Light" panose="020F0302020204030204"/>
            </a:rPr>
            <a:t> </a:t>
          </a:r>
          <a:endParaRPr lang="en-US" sz="6500" kern="1200"/>
        </a:p>
      </dsp:txBody>
      <dsp:txXfrm>
        <a:off x="1173530" y="4150645"/>
        <a:ext cx="1953089" cy="1514063"/>
      </dsp:txXfrm>
    </dsp:sp>
    <dsp:sp modelId="{D64CD02F-4ACF-4B92-A712-F99BDE907F35}">
      <dsp:nvSpPr>
        <dsp:cNvPr id="0" name=""/>
        <dsp:cNvSpPr/>
      </dsp:nvSpPr>
      <dsp:spPr>
        <a:xfrm>
          <a:off x="2988310" y="2617721"/>
          <a:ext cx="393970" cy="3939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3E1CA6-F41A-4997-A6D3-AA2517249107}">
      <dsp:nvSpPr>
        <dsp:cNvPr id="0" name=""/>
        <dsp:cNvSpPr/>
      </dsp:nvSpPr>
      <dsp:spPr>
        <a:xfrm>
          <a:off x="3185296" y="2814707"/>
          <a:ext cx="2011766" cy="285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57" tIns="0" rIns="0" bIns="0" numCol="1" spcCol="1270" anchor="t" anchorCtr="0">
          <a:noAutofit/>
        </a:bodyPr>
        <a:lstStyle/>
        <a:p>
          <a:pPr marL="0" lvl="0" indent="0" algn="l" defTabSz="2889250">
            <a:lnSpc>
              <a:spcPct val="90000"/>
            </a:lnSpc>
            <a:spcBef>
              <a:spcPct val="0"/>
            </a:spcBef>
            <a:spcAft>
              <a:spcPct val="35000"/>
            </a:spcAft>
            <a:buNone/>
          </a:pPr>
          <a:r>
            <a:rPr lang="en-US" sz="6500" kern="1200">
              <a:latin typeface="Calibri Light" panose="020F0302020204030204"/>
            </a:rPr>
            <a:t>   </a:t>
          </a:r>
          <a:endParaRPr lang="en-US" sz="6500" kern="1200"/>
        </a:p>
      </dsp:txBody>
      <dsp:txXfrm>
        <a:off x="3185296" y="2814707"/>
        <a:ext cx="2011766" cy="2850002"/>
      </dsp:txXfrm>
    </dsp:sp>
    <dsp:sp modelId="{2F6CD0E6-A97B-4AE7-B285-50AB2ADE1329}">
      <dsp:nvSpPr>
        <dsp:cNvPr id="0" name=""/>
        <dsp:cNvSpPr/>
      </dsp:nvSpPr>
      <dsp:spPr>
        <a:xfrm>
          <a:off x="5301842" y="1751195"/>
          <a:ext cx="544853" cy="5448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509FF-107C-45F8-83AA-D6C0E0204F76}">
      <dsp:nvSpPr>
        <dsp:cNvPr id="0" name=""/>
        <dsp:cNvSpPr/>
      </dsp:nvSpPr>
      <dsp:spPr>
        <a:xfrm>
          <a:off x="5574268" y="2023621"/>
          <a:ext cx="2011766" cy="3641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706" tIns="0" rIns="0" bIns="0" numCol="1" spcCol="1270" anchor="t" anchorCtr="0">
          <a:noAutofit/>
        </a:bodyPr>
        <a:lstStyle/>
        <a:p>
          <a:pPr marL="0" lvl="0" indent="0" algn="l" defTabSz="2889250" rtl="0">
            <a:lnSpc>
              <a:spcPct val="90000"/>
            </a:lnSpc>
            <a:spcBef>
              <a:spcPct val="0"/>
            </a:spcBef>
            <a:spcAft>
              <a:spcPct val="35000"/>
            </a:spcAft>
            <a:buNone/>
          </a:pPr>
          <a:r>
            <a:rPr lang="en-US" sz="6500" kern="1200">
              <a:latin typeface="Calibri Light" panose="020F0302020204030204"/>
            </a:rPr>
            <a:t>    </a:t>
          </a:r>
          <a:endParaRPr lang="en-US" sz="6500" kern="1200"/>
        </a:p>
      </dsp:txBody>
      <dsp:txXfrm>
        <a:off x="5574268" y="2023621"/>
        <a:ext cx="2011766" cy="3641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914E2-8051-4F0B-BD35-4117A0CB6F78}">
      <dsp:nvSpPr>
        <dsp:cNvPr id="0" name=""/>
        <dsp:cNvSpPr/>
      </dsp:nvSpPr>
      <dsp:spPr>
        <a:xfrm>
          <a:off x="840726" y="274756"/>
          <a:ext cx="1758620" cy="1758620"/>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STRENGTH</a:t>
          </a:r>
          <a:endParaRPr lang="en-GB" sz="1600" b="1" kern="1200" dirty="0"/>
        </a:p>
      </dsp:txBody>
      <dsp:txXfrm>
        <a:off x="1355814" y="789844"/>
        <a:ext cx="1243532" cy="1243532"/>
      </dsp:txXfrm>
    </dsp:sp>
    <dsp:sp modelId="{08ADD2D4-26FA-463D-8FCB-AF91D23FF63E}">
      <dsp:nvSpPr>
        <dsp:cNvPr id="0" name=""/>
        <dsp:cNvSpPr/>
      </dsp:nvSpPr>
      <dsp:spPr>
        <a:xfrm rot="5400000">
          <a:off x="2680576" y="274756"/>
          <a:ext cx="1758620" cy="1758620"/>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WEAKNESSES</a:t>
          </a:r>
          <a:endParaRPr lang="en-GB" sz="1200" b="1" kern="1200" dirty="0"/>
        </a:p>
      </dsp:txBody>
      <dsp:txXfrm rot="-5400000">
        <a:off x="2680576" y="789844"/>
        <a:ext cx="1243532" cy="1243532"/>
      </dsp:txXfrm>
    </dsp:sp>
    <dsp:sp modelId="{BD2E4462-2A91-4E9F-A633-5E56D6843A19}">
      <dsp:nvSpPr>
        <dsp:cNvPr id="0" name=""/>
        <dsp:cNvSpPr/>
      </dsp:nvSpPr>
      <dsp:spPr>
        <a:xfrm rot="10800000">
          <a:off x="2680576" y="2114606"/>
          <a:ext cx="1758620" cy="1758620"/>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r>
            <a:rPr lang="en-US" sz="1600" b="1" kern="1200" dirty="0"/>
            <a:t>OPPORTUNITIES</a:t>
          </a:r>
          <a:endParaRPr lang="en-US" sz="1200" b="1" kern="1200" dirty="0"/>
        </a:p>
      </dsp:txBody>
      <dsp:txXfrm rot="10800000">
        <a:off x="2680576" y="2114606"/>
        <a:ext cx="1243532" cy="1243532"/>
      </dsp:txXfrm>
    </dsp:sp>
    <dsp:sp modelId="{C17C181C-FB0A-4672-AADF-F777E97B1FA4}">
      <dsp:nvSpPr>
        <dsp:cNvPr id="0" name=""/>
        <dsp:cNvSpPr/>
      </dsp:nvSpPr>
      <dsp:spPr>
        <a:xfrm rot="16200000">
          <a:off x="840726" y="2114606"/>
          <a:ext cx="1758620" cy="1758620"/>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r>
            <a:rPr lang="en-US" sz="1600" b="1" kern="1200" dirty="0"/>
            <a:t>THREATS</a:t>
          </a:r>
          <a:endParaRPr lang="en-US" sz="1200" b="1" kern="1200" dirty="0"/>
        </a:p>
      </dsp:txBody>
      <dsp:txXfrm rot="5400000">
        <a:off x="1355814" y="2114606"/>
        <a:ext cx="1243532" cy="1243532"/>
      </dsp:txXfrm>
    </dsp:sp>
    <dsp:sp modelId="{AFCDF28B-D34C-4B81-9A1C-66C040282CC5}">
      <dsp:nvSpPr>
        <dsp:cNvPr id="0" name=""/>
        <dsp:cNvSpPr/>
      </dsp:nvSpPr>
      <dsp:spPr>
        <a:xfrm>
          <a:off x="2336366" y="1708458"/>
          <a:ext cx="607191" cy="527992"/>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984E59-49A7-449F-8E39-F492510D99C9}">
      <dsp:nvSpPr>
        <dsp:cNvPr id="0" name=""/>
        <dsp:cNvSpPr/>
      </dsp:nvSpPr>
      <dsp:spPr>
        <a:xfrm rot="10800000">
          <a:off x="2336366" y="1911532"/>
          <a:ext cx="607191" cy="527992"/>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2373B-A81F-4949-9C2C-966C713AC48D}">
      <dsp:nvSpPr>
        <dsp:cNvPr id="0" name=""/>
        <dsp:cNvSpPr/>
      </dsp:nvSpPr>
      <dsp:spPr>
        <a:xfrm>
          <a:off x="1584895" y="150976"/>
          <a:ext cx="2996296" cy="104057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0C05-1FDA-414D-B624-AA12265A2F7D}">
      <dsp:nvSpPr>
        <dsp:cNvPr id="0" name=""/>
        <dsp:cNvSpPr/>
      </dsp:nvSpPr>
      <dsp:spPr>
        <a:xfrm>
          <a:off x="2797350" y="2698989"/>
          <a:ext cx="580677" cy="37163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4F3AE-5D85-45FE-9440-B3FBCC4BFF98}">
      <dsp:nvSpPr>
        <dsp:cNvPr id="0" name=""/>
        <dsp:cNvSpPr/>
      </dsp:nvSpPr>
      <dsp:spPr>
        <a:xfrm>
          <a:off x="1694062" y="2996296"/>
          <a:ext cx="2787252" cy="69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lumMod val="50000"/>
                  <a:lumOff val="50000"/>
                </a:schemeClr>
              </a:solidFill>
            </a:rPr>
            <a:t> </a:t>
          </a:r>
          <a:endParaRPr lang="en-GB" sz="2400" kern="1200" dirty="0"/>
        </a:p>
      </dsp:txBody>
      <dsp:txXfrm>
        <a:off x="1694062" y="2996296"/>
        <a:ext cx="2787252" cy="696813"/>
      </dsp:txXfrm>
    </dsp:sp>
    <dsp:sp modelId="{98890854-CB73-441E-B953-BC960E666235}">
      <dsp:nvSpPr>
        <dsp:cNvPr id="0" name=""/>
        <dsp:cNvSpPr/>
      </dsp:nvSpPr>
      <dsp:spPr>
        <a:xfrm>
          <a:off x="1461791" y="23227"/>
          <a:ext cx="3251794" cy="260143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1397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139700"/>
          </a:xfrm>
          <a:prstGeom prst="rect">
            <a:avLst/>
          </a:prstGeom>
        </p:spPr>
        <p:txBody>
          <a:bodyPr vert="horz" lIns="91440" tIns="45720" rIns="91440" bIns="45720" rtlCol="0"/>
          <a:lstStyle>
            <a:lvl1pPr algn="r">
              <a:defRPr sz="1200"/>
            </a:lvl1pPr>
          </a:lstStyle>
          <a:p>
            <a:fld id="{8BA6A772-B877-446C-B37F-C36E5048957B}" type="datetimeFigureOut">
              <a:rPr lang="en-US"/>
              <a:t>2/28/2021</a:t>
            </a:fld>
            <a:endParaRPr lang="en-US"/>
          </a:p>
        </p:txBody>
      </p:sp>
      <p:sp>
        <p:nvSpPr>
          <p:cNvPr id="4" name="Slide Image Placeholder 3"/>
          <p:cNvSpPr>
            <a:spLocks noGrp="1" noRot="1" noChangeAspect="1"/>
          </p:cNvSpPr>
          <p:nvPr>
            <p:ph type="sldImg" idx="2"/>
          </p:nvPr>
        </p:nvSpPr>
        <p:spPr>
          <a:xfrm>
            <a:off x="2595563" y="347663"/>
            <a:ext cx="1666875" cy="9382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1338263"/>
            <a:ext cx="5486400" cy="10953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2641600"/>
            <a:ext cx="2971800" cy="1397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2641600"/>
            <a:ext cx="2971800" cy="139700"/>
          </a:xfrm>
          <a:prstGeom prst="rect">
            <a:avLst/>
          </a:prstGeom>
        </p:spPr>
        <p:txBody>
          <a:bodyPr vert="horz" lIns="91440" tIns="45720" rIns="91440" bIns="45720" rtlCol="0" anchor="b"/>
          <a:lstStyle>
            <a:lvl1pPr algn="r">
              <a:defRPr sz="1200"/>
            </a:lvl1pPr>
          </a:lstStyle>
          <a:p>
            <a:fld id="{53078240-387E-45A9-B15D-3A223D74DA68}" type="slidenum">
              <a:rPr lang="en-US"/>
              <a:t>‹#›</a:t>
            </a:fld>
            <a:endParaRPr lang="en-US"/>
          </a:p>
        </p:txBody>
      </p:sp>
    </p:spTree>
    <p:extLst>
      <p:ext uri="{BB962C8B-B14F-4D97-AF65-F5344CB8AC3E}">
        <p14:creationId xmlns:p14="http://schemas.microsoft.com/office/powerpoint/2010/main" val="1100413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a:t>
            </a:r>
          </a:p>
          <a:p>
            <a:r>
              <a:rPr lang="en-US" dirty="0"/>
              <a:t>Today we will be presenting our research into the World’s only independent luxury car group, based in the UK. </a:t>
            </a:r>
          </a:p>
          <a:p>
            <a:endParaRPr lang="en-US" dirty="0">
              <a:cs typeface="Calibri"/>
            </a:endParaRPr>
          </a:p>
          <a:p>
            <a:r>
              <a:rPr lang="en-US" dirty="0"/>
              <a:t>Before we crack on, let us introduce ourselves. </a:t>
            </a:r>
          </a:p>
          <a:p>
            <a:r>
              <a:rPr lang="en-US" dirty="0"/>
              <a:t>This is myself Ehsanullah Amerkhil, This is Nisar </a:t>
            </a:r>
            <a:r>
              <a:rPr lang="en-US" dirty="0" err="1"/>
              <a:t>Ahamd</a:t>
            </a:r>
            <a:r>
              <a:rPr lang="en-US" dirty="0"/>
              <a:t> </a:t>
            </a:r>
            <a:r>
              <a:rPr lang="en-US" dirty="0" err="1"/>
              <a:t>Amarkhil</a:t>
            </a:r>
            <a:r>
              <a:rPr lang="en-US" dirty="0"/>
              <a:t> , this is Joshua Kassem  and this is William.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3078240-387E-45A9-B15D-3A223D74DA68}" type="slidenum">
              <a:rPr lang="en-US"/>
              <a:t>1</a:t>
            </a:fld>
            <a:endParaRPr lang="en-US"/>
          </a:p>
        </p:txBody>
      </p:sp>
    </p:spTree>
    <p:extLst>
      <p:ext uri="{BB962C8B-B14F-4D97-AF65-F5344CB8AC3E}">
        <p14:creationId xmlns:p14="http://schemas.microsoft.com/office/powerpoint/2010/main" val="2900076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Their biggest target is to deliver a products with top notch technology…. For example their </a:t>
            </a:r>
            <a:r>
              <a:rPr lang="en-US" dirty="0" err="1"/>
              <a:t>DBX</a:t>
            </a:r>
            <a:r>
              <a:rPr lang="en-US" dirty="0"/>
              <a:t> model which you see on the screen is powerful, fast has no terrain barriers, fantastic towing capacity and offers performance to their clients.</a:t>
            </a:r>
          </a:p>
        </p:txBody>
      </p:sp>
      <p:sp>
        <p:nvSpPr>
          <p:cNvPr id="4" name="Slide Number Placeholder 3"/>
          <p:cNvSpPr>
            <a:spLocks noGrp="1"/>
          </p:cNvSpPr>
          <p:nvPr>
            <p:ph type="sldNum" sz="quarter" idx="5"/>
          </p:nvPr>
        </p:nvSpPr>
        <p:spPr/>
        <p:txBody>
          <a:bodyPr/>
          <a:lstStyle/>
          <a:p>
            <a:fld id="{53078240-387E-45A9-B15D-3A223D74DA68}" type="slidenum">
              <a:rPr lang="en-US" smtClean="0"/>
              <a:t>10</a:t>
            </a:fld>
            <a:endParaRPr lang="en-US"/>
          </a:p>
        </p:txBody>
      </p:sp>
    </p:spTree>
    <p:extLst>
      <p:ext uri="{BB962C8B-B14F-4D97-AF65-F5344CB8AC3E}">
        <p14:creationId xmlns:p14="http://schemas.microsoft.com/office/powerpoint/2010/main" val="4188971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makes </a:t>
            </a:r>
            <a:r>
              <a:rPr lang="en-US" dirty="0" err="1">
                <a:cs typeface="Calibri"/>
              </a:rPr>
              <a:t>DBX</a:t>
            </a:r>
            <a:r>
              <a:rPr lang="en-US" dirty="0">
                <a:cs typeface="Calibri"/>
              </a:rPr>
              <a:t> stand out is it’s exquisite design….. </a:t>
            </a:r>
          </a:p>
          <a:p>
            <a:endParaRPr lang="en-US" dirty="0">
              <a:cs typeface="Calibri"/>
            </a:endParaRPr>
          </a:p>
          <a:p>
            <a:r>
              <a:rPr lang="en-US" dirty="0">
                <a:cs typeface="Calibri"/>
              </a:rPr>
              <a:t>Classy, family friendly, spacious, suitable for HNW women. It’s custom made and it comes with a exclusive brand new structure…. </a:t>
            </a:r>
            <a:endParaRPr lang="en-GB" dirty="0">
              <a:cs typeface="Calibri"/>
            </a:endParaRPr>
          </a:p>
        </p:txBody>
      </p:sp>
      <p:sp>
        <p:nvSpPr>
          <p:cNvPr id="4" name="Slide Number Placeholder 3"/>
          <p:cNvSpPr>
            <a:spLocks noGrp="1"/>
          </p:cNvSpPr>
          <p:nvPr>
            <p:ph type="sldNum" sz="quarter" idx="5"/>
          </p:nvPr>
        </p:nvSpPr>
        <p:spPr/>
        <p:txBody>
          <a:bodyPr/>
          <a:lstStyle/>
          <a:p>
            <a:fld id="{53078240-387E-45A9-B15D-3A223D74DA68}" type="slidenum">
              <a:rPr lang="en-US" smtClean="0"/>
              <a:t>11</a:t>
            </a:fld>
            <a:endParaRPr lang="en-US"/>
          </a:p>
        </p:txBody>
      </p:sp>
    </p:spTree>
    <p:extLst>
      <p:ext uri="{BB962C8B-B14F-4D97-AF65-F5344CB8AC3E}">
        <p14:creationId xmlns:p14="http://schemas.microsoft.com/office/powerpoint/2010/main" val="4277142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Aston martin’s target market is Ultra-high net worth individuals in their mid-thirties to 65 who are financially independent with spare cash to enjoy their products. That means anyone with annual average income of £175,000.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12</a:t>
            </a:fld>
            <a:endParaRPr lang="en-US"/>
          </a:p>
        </p:txBody>
      </p:sp>
    </p:spTree>
    <p:extLst>
      <p:ext uri="{BB962C8B-B14F-4D97-AF65-F5344CB8AC3E}">
        <p14:creationId xmlns:p14="http://schemas.microsoft.com/office/powerpoint/2010/main" val="2620996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2018, 28% of Aston Martin’s sales have been secured through UK market whereas 72% is from Asia, EMEA and America…. This is approximately 790M per annum. This clearly shows how the business is ready to explore and invest into another international country…. </a:t>
            </a:r>
          </a:p>
          <a:p>
            <a:endParaRPr lang="en-US" dirty="0"/>
          </a:p>
          <a:p>
            <a:r>
              <a:rPr lang="en-US" dirty="0"/>
              <a:t>Now over to  Nisar to talk about External and  Internal analysis.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13</a:t>
            </a:fld>
            <a:endParaRPr lang="en-US"/>
          </a:p>
        </p:txBody>
      </p:sp>
    </p:spTree>
    <p:extLst>
      <p:ext uri="{BB962C8B-B14F-4D97-AF65-F5344CB8AC3E}">
        <p14:creationId xmlns:p14="http://schemas.microsoft.com/office/powerpoint/2010/main" val="3834735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positioned themselves in the luxury vehicle market with emphasis on power, class and status. </a:t>
            </a:r>
          </a:p>
          <a:p>
            <a:r>
              <a:rPr lang="en-US" sz="1200" dirty="0">
                <a:solidFill>
                  <a:srgbClr val="FF0000"/>
                </a:solidFill>
              </a:rPr>
              <a:t>Their largest competition includes Mercedes Benz AMG, Porsche, Bentley, Maserati and Jaguar. </a:t>
            </a:r>
          </a:p>
          <a:p>
            <a:r>
              <a:rPr lang="en-US" sz="1200" dirty="0">
                <a:solidFill>
                  <a:srgbClr val="000000"/>
                </a:solidFill>
              </a:rPr>
              <a:t>These car brands serve an affluent, upper class market.</a:t>
            </a:r>
          </a:p>
          <a:p>
            <a:r>
              <a:rPr lang="en-US" sz="1200" dirty="0">
                <a:solidFill>
                  <a:srgbClr val="000000"/>
                </a:solidFill>
              </a:rPr>
              <a:t>The need of this market is a luxury vehicle that signifies status and class, matched with a powerful engine and exclusivity that makes the consumer feel superior.</a:t>
            </a:r>
          </a:p>
          <a:p>
            <a:r>
              <a:rPr lang="en-US" sz="1200" dirty="0">
                <a:solidFill>
                  <a:srgbClr val="000000"/>
                </a:solidFill>
              </a:rPr>
              <a:t> sponsorship of the popular 007 movie series</a:t>
            </a:r>
            <a:endParaRPr lang="en-GB" sz="1200" dirty="0">
              <a:solidFill>
                <a:srgbClr val="000000"/>
              </a:solidFill>
            </a:endParaRPr>
          </a:p>
          <a:p>
            <a:endParaRPr lang="en-US" sz="120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15</a:t>
            </a:fld>
            <a:endParaRPr lang="en-US"/>
          </a:p>
        </p:txBody>
      </p:sp>
    </p:spTree>
    <p:extLst>
      <p:ext uri="{BB962C8B-B14F-4D97-AF65-F5344CB8AC3E}">
        <p14:creationId xmlns:p14="http://schemas.microsoft.com/office/powerpoint/2010/main" val="159513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dirty="0">
                <a:solidFill>
                  <a:srgbClr val="000000"/>
                </a:solidFill>
              </a:rPr>
              <a:t>Assessed the external factors .. </a:t>
            </a:r>
          </a:p>
          <a:p>
            <a:pPr marL="0" indent="0">
              <a:buFont typeface="Arial" panose="020B0604020202020204" pitchFamily="34" charset="0"/>
              <a:buNone/>
            </a:pPr>
            <a:endParaRPr lang="en-GB" sz="1200" b="0" dirty="0">
              <a:solidFill>
                <a:srgbClr val="000000"/>
              </a:solidFill>
            </a:endParaRPr>
          </a:p>
          <a:p>
            <a:pPr marL="0" indent="0">
              <a:buFont typeface="Arial" panose="020B0604020202020204" pitchFamily="34" charset="0"/>
              <a:buNone/>
            </a:pPr>
            <a:r>
              <a:rPr lang="en-GB" sz="1200" b="0" dirty="0">
                <a:solidFill>
                  <a:srgbClr val="000000"/>
                </a:solidFill>
              </a:rPr>
              <a:t>Summarise this…. below</a:t>
            </a:r>
          </a:p>
          <a:p>
            <a:pPr marL="0" indent="0">
              <a:buFont typeface="Arial" panose="020B0604020202020204" pitchFamily="34" charset="0"/>
              <a:buNone/>
            </a:pPr>
            <a:endParaRPr lang="en-GB" sz="1200" b="1" dirty="0">
              <a:solidFill>
                <a:srgbClr val="000000"/>
              </a:solidFill>
            </a:endParaRPr>
          </a:p>
          <a:p>
            <a:pPr marL="0" indent="0">
              <a:buFont typeface="Arial" panose="020B0604020202020204" pitchFamily="34" charset="0"/>
              <a:buNone/>
            </a:pPr>
            <a:r>
              <a:rPr lang="en-GB" sz="1200" b="1" dirty="0">
                <a:solidFill>
                  <a:srgbClr val="000000"/>
                </a:solidFill>
              </a:rPr>
              <a:t>Trends and </a:t>
            </a:r>
          </a:p>
          <a:p>
            <a:pPr marL="171450" indent="-171450">
              <a:buFont typeface="Arial" panose="020B0604020202020204" pitchFamily="34" charset="0"/>
              <a:buChar char="•"/>
            </a:pPr>
            <a:r>
              <a:rPr lang="en-GB" sz="1200" dirty="0">
                <a:solidFill>
                  <a:srgbClr val="000000"/>
                </a:solidFill>
              </a:rPr>
              <a:t>​Switching to electric cars by considering carbon emission</a:t>
            </a:r>
          </a:p>
          <a:p>
            <a:pPr marL="171450" indent="-171450">
              <a:buFont typeface="Arial" panose="020B0604020202020204" pitchFamily="34" charset="0"/>
              <a:buChar char="•"/>
            </a:pPr>
            <a:r>
              <a:rPr lang="en-GB" sz="1200" dirty="0">
                <a:solidFill>
                  <a:srgbClr val="000000"/>
                </a:solidFill>
              </a:rPr>
              <a:t>Connectivity of technology</a:t>
            </a:r>
          </a:p>
          <a:p>
            <a:pPr marL="171450" indent="-171450">
              <a:buFont typeface="Arial" panose="020B0604020202020204" pitchFamily="34" charset="0"/>
              <a:buChar char="•"/>
            </a:pPr>
            <a:r>
              <a:rPr lang="en-GB" sz="1200" dirty="0">
                <a:solidFill>
                  <a:srgbClr val="000000"/>
                </a:solidFill>
              </a:rPr>
              <a:t>New trend of hybrid and electric cars is emerging.</a:t>
            </a:r>
          </a:p>
          <a:p>
            <a:pPr marL="171450" indent="-171450">
              <a:buFont typeface="Arial" panose="020B0604020202020204" pitchFamily="34" charset="0"/>
              <a:buChar char="•"/>
            </a:pPr>
            <a:r>
              <a:rPr lang="en-GB" sz="1200" dirty="0">
                <a:solidFill>
                  <a:srgbClr val="000000"/>
                </a:solidFill>
              </a:rPr>
              <a:t>Competitors in luxury automobile industry are switching to mid engine automobiles </a:t>
            </a:r>
          </a:p>
          <a:p>
            <a:pPr marL="171450" indent="-171450">
              <a:buFont typeface="Arial" panose="020B0604020202020204" pitchFamily="34" charset="0"/>
              <a:buChar char="•"/>
            </a:pPr>
            <a:r>
              <a:rPr lang="en-GB" sz="1200" dirty="0">
                <a:solidFill>
                  <a:srgbClr val="000000"/>
                </a:solidFill>
              </a:rPr>
              <a:t>Manufacturing has suﬀered due to political decisions such as Brexit and US-China Trade War </a:t>
            </a:r>
          </a:p>
          <a:p>
            <a:pPr marL="171450" indent="-171450">
              <a:buFont typeface="Arial" panose="020B0604020202020204" pitchFamily="34" charset="0"/>
              <a:buChar char="•"/>
            </a:pPr>
            <a:r>
              <a:rPr lang="en-GB" sz="1200" dirty="0">
                <a:solidFill>
                  <a:srgbClr val="000000"/>
                </a:solidFill>
              </a:rPr>
              <a:t>Risks involved with steal of intellectual property like Chinese low priced similar designed cars (</a:t>
            </a:r>
            <a:r>
              <a:rPr lang="en-GB" sz="1200" dirty="0" err="1">
                <a:solidFill>
                  <a:srgbClr val="000000"/>
                </a:solidFill>
              </a:rPr>
              <a:t>Batmunkh</a:t>
            </a:r>
            <a:r>
              <a:rPr lang="en-GB" sz="1200" dirty="0">
                <a:solidFill>
                  <a:srgbClr val="000000"/>
                </a:solidFill>
              </a:rPr>
              <a:t> et al., 2017)</a:t>
            </a:r>
          </a:p>
          <a:p>
            <a:pPr marL="171450" indent="-171450">
              <a:buFont typeface="Arial" panose="020B0604020202020204" pitchFamily="34" charset="0"/>
              <a:buChar char="•"/>
            </a:pPr>
            <a:r>
              <a:rPr lang="en-GB" sz="1200" dirty="0">
                <a:solidFill>
                  <a:srgbClr val="000000"/>
                </a:solidFill>
              </a:rPr>
              <a:t>Autonomous Driving </a:t>
            </a:r>
          </a:p>
          <a:p>
            <a:pPr marL="171450" indent="-171450">
              <a:buFont typeface="Arial" panose="020B0604020202020204" pitchFamily="34" charset="0"/>
              <a:buChar char="•"/>
            </a:pPr>
            <a:endParaRPr lang="en-GB" sz="1200" dirty="0">
              <a:solidFill>
                <a:srgbClr val="000000"/>
              </a:solidFill>
            </a:endParaRPr>
          </a:p>
          <a:p>
            <a:pPr marL="171450" indent="-171450">
              <a:buFont typeface="Arial" panose="020B0604020202020204" pitchFamily="34" charset="0"/>
              <a:buChar char="•"/>
            </a:pPr>
            <a:endParaRPr lang="en-GB" sz="1200" dirty="0">
              <a:solidFill>
                <a:srgbClr val="000000"/>
              </a:solidFill>
            </a:endParaRPr>
          </a:p>
          <a:p>
            <a:pPr marL="0" indent="0">
              <a:buFont typeface="Arial" panose="020B0604020202020204" pitchFamily="34" charset="0"/>
              <a:buNone/>
            </a:pPr>
            <a:r>
              <a:rPr lang="en-GB" sz="1200" b="1" dirty="0">
                <a:solidFill>
                  <a:srgbClr val="000000"/>
                </a:solidFill>
              </a:rPr>
              <a:t>Competitive environmental analysis </a:t>
            </a:r>
          </a:p>
          <a:p>
            <a:pPr marL="171450" indent="-171450">
              <a:buFont typeface="Arial" panose="020B0604020202020204" pitchFamily="34" charset="0"/>
              <a:buChar char="•"/>
            </a:pPr>
            <a:r>
              <a:rPr lang="en-US" sz="1200" dirty="0">
                <a:solidFill>
                  <a:srgbClr val="000000"/>
                </a:solidFill>
              </a:rPr>
              <a:t>Medium due to high manufacturing investments required to develop luxury products, but Chinese alternatives like </a:t>
            </a:r>
            <a:r>
              <a:rPr lang="en-US" sz="1200" dirty="0" err="1">
                <a:solidFill>
                  <a:srgbClr val="000000"/>
                </a:solidFill>
              </a:rPr>
              <a:t>LandWind</a:t>
            </a:r>
            <a:r>
              <a:rPr lang="en-US" sz="1200" dirty="0">
                <a:solidFill>
                  <a:srgbClr val="000000"/>
                </a:solidFill>
              </a:rPr>
              <a:t> X7, meanwhile, is a mirror image of the Range Rover Evoque SUV</a:t>
            </a:r>
          </a:p>
          <a:p>
            <a:pPr marL="171450" indent="-171450">
              <a:buFont typeface="Arial" panose="020B0604020202020204" pitchFamily="34" charset="0"/>
              <a:buChar char="•"/>
            </a:pPr>
            <a:r>
              <a:rPr lang="en-US" sz="1200" dirty="0">
                <a:solidFill>
                  <a:srgbClr val="000000"/>
                </a:solidFill>
              </a:rPr>
              <a:t>High risk involved due to key trend of electric and hybrid automobiles like TESLA Model X</a:t>
            </a:r>
          </a:p>
          <a:p>
            <a:pPr marL="171450" indent="-171450">
              <a:buFont typeface="Arial" panose="020B0604020202020204" pitchFamily="34" charset="0"/>
              <a:buChar char="•"/>
            </a:pPr>
            <a:r>
              <a:rPr lang="en-US" sz="1200" dirty="0">
                <a:solidFill>
                  <a:srgbClr val="000000"/>
                </a:solidFill>
              </a:rPr>
              <a:t>High disruption risks involved with supply chain due to the US China trade war with increased tariffs on steel and aluminum (</a:t>
            </a:r>
            <a:r>
              <a:rPr lang="en-US" sz="1200" dirty="0" err="1">
                <a:solidFill>
                  <a:srgbClr val="000000"/>
                </a:solidFill>
              </a:rPr>
              <a:t>Batmukh</a:t>
            </a:r>
            <a:r>
              <a:rPr lang="en-US" sz="1200" dirty="0">
                <a:solidFill>
                  <a:srgbClr val="000000"/>
                </a:solidFill>
              </a:rPr>
              <a:t> et al., 2017)</a:t>
            </a:r>
          </a:p>
          <a:p>
            <a:pPr marL="171450" indent="-171450">
              <a:buFont typeface="Arial" panose="020B0604020202020204" pitchFamily="34" charset="0"/>
              <a:buChar char="•"/>
            </a:pPr>
            <a:r>
              <a:rPr lang="en-US" sz="1200" dirty="0">
                <a:solidFill>
                  <a:srgbClr val="000000"/>
                </a:solidFill>
              </a:rPr>
              <a:t>low risks involved due to specific market segment prefer to buy the luxury cars</a:t>
            </a:r>
          </a:p>
          <a:p>
            <a:pPr marL="171450" indent="-171450">
              <a:buFont typeface="Arial" panose="020B0604020202020204" pitchFamily="34" charset="0"/>
              <a:buChar char="•"/>
            </a:pPr>
            <a:r>
              <a:rPr lang="en-US" sz="1200" dirty="0">
                <a:solidFill>
                  <a:srgbClr val="000000"/>
                </a:solidFill>
              </a:rPr>
              <a:t>High competitive rivalry due to advancing technologies and cost leadership strategies adopted by rivals like BMW, AUDI, BENTLEY, and JAGUAR (Quang, 2017)</a:t>
            </a:r>
          </a:p>
          <a:p>
            <a:endParaRPr lang="en-GB" sz="120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16</a:t>
            </a:fld>
            <a:endParaRPr lang="en-US"/>
          </a:p>
        </p:txBody>
      </p:sp>
    </p:spTree>
    <p:extLst>
      <p:ext uri="{BB962C8B-B14F-4D97-AF65-F5344CB8AC3E}">
        <p14:creationId xmlns:p14="http://schemas.microsoft.com/office/powerpoint/2010/main" val="3316862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the value chain analysis to evaluate the …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17</a:t>
            </a:fld>
            <a:endParaRPr lang="en-US"/>
          </a:p>
        </p:txBody>
      </p:sp>
    </p:spTree>
    <p:extLst>
      <p:ext uri="{BB962C8B-B14F-4D97-AF65-F5344CB8AC3E}">
        <p14:creationId xmlns:p14="http://schemas.microsoft.com/office/powerpoint/2010/main" val="3929720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dirty="0">
              <a:solidFill>
                <a:srgbClr val="000000"/>
              </a:solidFill>
            </a:endParaRPr>
          </a:p>
          <a:p>
            <a:r>
              <a:rPr lang="en-GB" sz="1200" b="0" dirty="0">
                <a:solidFill>
                  <a:srgbClr val="000000"/>
                </a:solidFill>
              </a:rPr>
              <a:t>Internal business factors… </a:t>
            </a:r>
          </a:p>
          <a:p>
            <a:endParaRPr lang="en-GB" sz="1200" b="1" dirty="0">
              <a:solidFill>
                <a:srgbClr val="000000"/>
              </a:solidFill>
            </a:endParaRPr>
          </a:p>
          <a:p>
            <a:r>
              <a:rPr lang="en-GB" sz="1200" b="0" dirty="0">
                <a:solidFill>
                  <a:srgbClr val="000000"/>
                </a:solidFill>
              </a:rPr>
              <a:t>Summarise below</a:t>
            </a:r>
          </a:p>
          <a:p>
            <a:endParaRPr lang="en-GB" sz="1200" b="1" dirty="0">
              <a:solidFill>
                <a:srgbClr val="000000"/>
              </a:solidFill>
            </a:endParaRPr>
          </a:p>
          <a:p>
            <a:pPr marL="228600" indent="-228600">
              <a:buAutoNum type="arabicPeriod"/>
            </a:pPr>
            <a:r>
              <a:rPr lang="en-GB" sz="1200" b="1" dirty="0">
                <a:solidFill>
                  <a:srgbClr val="000000"/>
                </a:solidFill>
              </a:rPr>
              <a:t>Intangible Resources: </a:t>
            </a:r>
            <a:r>
              <a:rPr lang="en-GB" sz="1200" dirty="0">
                <a:solidFill>
                  <a:srgbClr val="000000"/>
                </a:solidFill>
              </a:rPr>
              <a:t>Aston Martin valued its brands at £298m in 2018, representing 20 per cent of its intangible assets – however, the biggest intangible was deferred development costs of just over £1bn or 68 per cent of the total (The Motley Fool, 2019)</a:t>
            </a:r>
          </a:p>
          <a:p>
            <a:pPr marL="228600" indent="-228600">
              <a:buAutoNum type="arabicPeriod"/>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2. Financial Resources: </a:t>
            </a:r>
            <a:r>
              <a:rPr lang="en-US" sz="1200" dirty="0">
                <a:solidFill>
                  <a:srgbClr val="000000"/>
                </a:solidFill>
              </a:rPr>
              <a:t>The adjusted operating profit rose 18% in 2018, to 146.9 million British pounds ($195.4 million). Revenue rose 25% from the company's 2017 result, to 1.096 billion pounds ($1.46 billion) (Aston Martin Press Release, 2020)</a:t>
            </a:r>
          </a:p>
          <a:p>
            <a:endParaRPr lang="en-GB" sz="12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3. </a:t>
            </a:r>
            <a:r>
              <a:rPr lang="en-US" sz="1200" b="1" dirty="0">
                <a:solidFill>
                  <a:srgbClr val="000000"/>
                </a:solidFill>
              </a:rPr>
              <a:t>Physical Resources: </a:t>
            </a:r>
            <a:r>
              <a:rPr lang="en-US" sz="1200" dirty="0">
                <a:solidFill>
                  <a:srgbClr val="000000"/>
                </a:solidFill>
              </a:rPr>
              <a:t>opened its new 90-acre factory in St. </a:t>
            </a:r>
            <a:r>
              <a:rPr lang="en-US" sz="1200" dirty="0" err="1">
                <a:solidFill>
                  <a:srgbClr val="000000"/>
                </a:solidFill>
              </a:rPr>
              <a:t>Athan</a:t>
            </a:r>
            <a:r>
              <a:rPr lang="en-US" sz="1200" dirty="0">
                <a:solidFill>
                  <a:srgbClr val="000000"/>
                </a:solidFill>
              </a:rPr>
              <a:t> for the production of its first-ever SUV the </a:t>
            </a:r>
            <a:r>
              <a:rPr lang="en-US" sz="1200" dirty="0" err="1">
                <a:solidFill>
                  <a:srgbClr val="000000"/>
                </a:solidFill>
              </a:rPr>
              <a:t>DBX</a:t>
            </a:r>
            <a:r>
              <a:rPr lang="en-US" sz="1200" dirty="0">
                <a:solidFill>
                  <a:srgbClr val="000000"/>
                </a:solidFill>
              </a:rPr>
              <a:t>, and two new models under the Lagonda marque</a:t>
            </a:r>
          </a:p>
          <a:p>
            <a:endParaRPr lang="en-GB" sz="1200" b="1" dirty="0">
              <a:solidFill>
                <a:srgbClr val="000000"/>
              </a:solidFill>
            </a:endParaRPr>
          </a:p>
          <a:p>
            <a:r>
              <a:rPr lang="en-GB" sz="1200" b="1" dirty="0">
                <a:solidFill>
                  <a:srgbClr val="000000"/>
                </a:solidFill>
              </a:rPr>
              <a:t>4. Human Resources: </a:t>
            </a:r>
            <a:r>
              <a:rPr lang="en-GB" sz="1200" dirty="0">
                <a:solidFill>
                  <a:srgbClr val="000000"/>
                </a:solidFill>
              </a:rPr>
              <a:t>Total workforce of 2500 employees in the UK represents a technical skilled labour force for manufacturing company (Guardian, 2019)</a:t>
            </a:r>
          </a:p>
          <a:p>
            <a:endParaRPr lang="en-GB" sz="1200" dirty="0">
              <a:solidFill>
                <a:srgbClr val="000000"/>
              </a:solidFill>
            </a:endParaRPr>
          </a:p>
          <a:p>
            <a:r>
              <a:rPr lang="en-US" sz="1200" b="1" dirty="0">
                <a:solidFill>
                  <a:srgbClr val="000000"/>
                </a:solidFill>
              </a:rPr>
              <a:t>5. Other Resources: </a:t>
            </a:r>
            <a:r>
              <a:rPr lang="en-US" sz="1200" dirty="0">
                <a:solidFill>
                  <a:srgbClr val="000000"/>
                </a:solidFill>
              </a:rPr>
              <a:t>Unique customer base due to luxury products with high brand value (Aston Martin Financial Report, 2017)</a:t>
            </a:r>
          </a:p>
          <a:p>
            <a:endParaRPr lang="en-GB" sz="120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18</a:t>
            </a:fld>
            <a:endParaRPr lang="en-US"/>
          </a:p>
        </p:txBody>
      </p:sp>
    </p:spTree>
    <p:extLst>
      <p:ext uri="{BB962C8B-B14F-4D97-AF65-F5344CB8AC3E}">
        <p14:creationId xmlns:p14="http://schemas.microsoft.com/office/powerpoint/2010/main" val="68014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Font typeface="Arial" panose="020B0604020202020204" pitchFamily="34" charset="0"/>
              <a:buNone/>
            </a:pPr>
            <a:r>
              <a:rPr lang="en-US" sz="1200" b="1" dirty="0">
                <a:solidFill>
                  <a:schemeClr val="bg1">
                    <a:lumMod val="50000"/>
                  </a:schemeClr>
                </a:solidFill>
                <a:ea typeface="+mn-lt"/>
                <a:cs typeface="+mn-lt"/>
              </a:rPr>
              <a:t>Strength </a:t>
            </a:r>
          </a:p>
          <a:p>
            <a:pPr marL="285750" indent="-285750">
              <a:lnSpc>
                <a:spcPct val="100000"/>
              </a:lnSpc>
              <a:spcBef>
                <a:spcPts val="0"/>
              </a:spcBef>
              <a:buFont typeface="Arial" panose="020B0604020202020204" pitchFamily="34" charset="0"/>
              <a:buChar char="•"/>
            </a:pPr>
            <a:r>
              <a:rPr lang="en-US" sz="1200" dirty="0">
                <a:solidFill>
                  <a:schemeClr val="bg1">
                    <a:lumMod val="50000"/>
                  </a:schemeClr>
                </a:solidFill>
                <a:ea typeface="+mn-lt"/>
                <a:cs typeface="+mn-lt"/>
              </a:rPr>
              <a:t>Brand prestige capture the company’s long-running association with the James Bond movie franchise </a:t>
            </a:r>
            <a:endParaRPr lang="en-GB" sz="1200" dirty="0">
              <a:solidFill>
                <a:schemeClr val="bg1">
                  <a:lumMod val="50000"/>
                </a:schemeClr>
              </a:solidFill>
            </a:endParaRPr>
          </a:p>
          <a:p>
            <a:pPr marL="285750" indent="-285750">
              <a:lnSpc>
                <a:spcPct val="100000"/>
              </a:lnSpc>
              <a:spcBef>
                <a:spcPts val="0"/>
              </a:spcBef>
              <a:buFont typeface="Arial" panose="020B0604020202020204" pitchFamily="34" charset="0"/>
              <a:buChar char="•"/>
            </a:pPr>
            <a:r>
              <a:rPr lang="en-US" sz="1200" dirty="0">
                <a:solidFill>
                  <a:schemeClr val="bg1">
                    <a:lumMod val="50000"/>
                  </a:schemeClr>
                </a:solidFill>
                <a:ea typeface="+mn-lt"/>
                <a:cs typeface="+mn-lt"/>
              </a:rPr>
              <a:t>Unique bonded aluminum body structure </a:t>
            </a:r>
            <a:endParaRPr lang="en-US" sz="1200" dirty="0">
              <a:solidFill>
                <a:schemeClr val="bg1">
                  <a:lumMod val="50000"/>
                </a:schemeClr>
              </a:solidFill>
            </a:endParaRPr>
          </a:p>
          <a:p>
            <a:pPr marL="285750" indent="-285750">
              <a:buFont typeface="Arial" panose="020B0604020202020204" pitchFamily="34" charset="0"/>
              <a:buChar char="•"/>
            </a:pPr>
            <a:r>
              <a:rPr lang="en-GB" sz="1200" dirty="0">
                <a:solidFill>
                  <a:schemeClr val="bg1">
                    <a:lumMod val="50000"/>
                  </a:schemeClr>
                </a:solidFill>
              </a:rPr>
              <a:t>Providing greater financial and operational stability and flexibility through controlling medium-term investment, improving cash generation and reshaping product cadence​</a:t>
            </a:r>
          </a:p>
          <a:p>
            <a:pPr marL="285750" indent="-285750" fontAlgn="base">
              <a:buFont typeface="Arial" panose="020B0604020202020204" pitchFamily="34" charset="0"/>
              <a:buChar char="•"/>
            </a:pPr>
            <a:r>
              <a:rPr lang="en-GB" sz="1200" dirty="0">
                <a:solidFill>
                  <a:schemeClr val="bg1">
                    <a:lumMod val="50000"/>
                  </a:schemeClr>
                </a:solidFill>
              </a:rPr>
              <a:t>mid- engine portfolio remains a key focus for the Company starting with Valhalla in 2022​</a:t>
            </a:r>
          </a:p>
          <a:p>
            <a:endParaRPr lang="en-US" dirty="0"/>
          </a:p>
          <a:p>
            <a:r>
              <a:rPr lang="en-US" b="1" dirty="0"/>
              <a:t>Weakness</a:t>
            </a:r>
          </a:p>
          <a:p>
            <a:pPr marL="171450" indent="-171450" fontAlgn="base">
              <a:buFont typeface="Arial" panose="020B0604020202020204" pitchFamily="34" charset="0"/>
              <a:buChar char="•"/>
            </a:pPr>
            <a:r>
              <a:rPr lang="en-GB" dirty="0"/>
              <a:t>Limited range of model reduce customers choice</a:t>
            </a:r>
            <a:endParaRPr lang="en-GB" dirty="0">
              <a:cs typeface="Calibri"/>
            </a:endParaRPr>
          </a:p>
          <a:p>
            <a:pPr marL="171450" indent="-171450">
              <a:buFont typeface="Arial" panose="020B0604020202020204" pitchFamily="34" charset="0"/>
              <a:buChar char="•"/>
            </a:pPr>
            <a:r>
              <a:rPr lang="en-GB" dirty="0"/>
              <a:t>Investment in electric vehicles will be delayed beyond 2025​</a:t>
            </a:r>
            <a:endParaRPr lang="en-GB" dirty="0">
              <a:cs typeface="Calibri"/>
            </a:endParaRPr>
          </a:p>
          <a:p>
            <a:pPr marL="171450" indent="-171450">
              <a:buFont typeface="Arial" panose="020B0604020202020204" pitchFamily="34" charset="0"/>
              <a:buChar char="•"/>
            </a:pPr>
            <a:r>
              <a:rPr lang="en-GB" dirty="0">
                <a:solidFill>
                  <a:srgbClr val="FF0000"/>
                </a:solidFill>
              </a:rPr>
              <a:t>Disruption in manufacturing expected due to high increasing  tariﬀs on steel and aluminium 25%</a:t>
            </a:r>
          </a:p>
          <a:p>
            <a:pPr marL="171450" indent="-171450">
              <a:buFont typeface="Arial" panose="020B0604020202020204" pitchFamily="34" charset="0"/>
              <a:buChar char="•"/>
            </a:pPr>
            <a:r>
              <a:rPr lang="en-GB" dirty="0">
                <a:solidFill>
                  <a:srgbClr val="FF0000"/>
                </a:solidFill>
              </a:rPr>
              <a:t>Political tensions in regions like Middle East and South China Sea can disrupt the whole supply chain (Guo et al., 2017)</a:t>
            </a:r>
          </a:p>
          <a:p>
            <a:endParaRPr lang="en-US" dirty="0"/>
          </a:p>
          <a:p>
            <a:pPr>
              <a:lnSpc>
                <a:spcPct val="100000"/>
              </a:lnSpc>
              <a:spcBef>
                <a:spcPts val="0"/>
              </a:spcBef>
            </a:pPr>
            <a:r>
              <a:rPr lang="en-US" b="1" dirty="0">
                <a:ea typeface="+mn-lt"/>
                <a:cs typeface="+mn-lt"/>
              </a:rPr>
              <a:t>Opportunities </a:t>
            </a:r>
          </a:p>
          <a:p>
            <a:pPr>
              <a:lnSpc>
                <a:spcPct val="100000"/>
              </a:lnSpc>
              <a:spcBef>
                <a:spcPts val="0"/>
              </a:spcBef>
            </a:pPr>
            <a:endParaRPr lang="en-US" dirty="0">
              <a:ea typeface="+mn-lt"/>
              <a:cs typeface="+mn-lt"/>
            </a:endParaRPr>
          </a:p>
          <a:p>
            <a:pPr>
              <a:lnSpc>
                <a:spcPct val="100000"/>
              </a:lnSpc>
              <a:spcBef>
                <a:spcPts val="0"/>
              </a:spcBef>
            </a:pPr>
            <a:r>
              <a:rPr lang="en-US" dirty="0">
                <a:ea typeface="+mn-lt"/>
                <a:cs typeface="+mn-lt"/>
              </a:rPr>
              <a:t>Not only build sport cars but racing team to </a:t>
            </a:r>
          </a:p>
          <a:p>
            <a:pPr>
              <a:lnSpc>
                <a:spcPct val="100000"/>
              </a:lnSpc>
              <a:spcBef>
                <a:spcPts val="0"/>
              </a:spcBef>
            </a:pPr>
            <a:r>
              <a:rPr lang="en-US" dirty="0">
                <a:ea typeface="+mn-lt"/>
                <a:cs typeface="+mn-lt"/>
              </a:rPr>
              <a:t>Use the Formula 1 partnership to widen it range of products </a:t>
            </a:r>
          </a:p>
          <a:p>
            <a:pPr>
              <a:lnSpc>
                <a:spcPct val="100000"/>
              </a:lnSpc>
              <a:spcBef>
                <a:spcPts val="0"/>
              </a:spcBef>
            </a:pPr>
            <a:r>
              <a:rPr lang="en-US" dirty="0">
                <a:ea typeface="+mn-lt"/>
                <a:cs typeface="+mn-lt"/>
              </a:rPr>
              <a:t>Focus on high net worth women and younger millionaires </a:t>
            </a:r>
            <a:endParaRPr lang="en-US" dirty="0"/>
          </a:p>
          <a:p>
            <a:endParaRPr lang="en-US" dirty="0"/>
          </a:p>
          <a:p>
            <a:r>
              <a:rPr lang="en-US" b="1" dirty="0"/>
              <a:t>Threats: </a:t>
            </a:r>
          </a:p>
          <a:p>
            <a:pPr marL="171450" indent="-171450">
              <a:lnSpc>
                <a:spcPct val="100000"/>
              </a:lnSpc>
              <a:spcBef>
                <a:spcPts val="0"/>
              </a:spcBef>
              <a:buFont typeface="Arial" panose="020B0604020202020204" pitchFamily="34" charset="0"/>
              <a:buChar char="•"/>
            </a:pPr>
            <a:r>
              <a:rPr lang="en-US" dirty="0">
                <a:ea typeface="+mn-lt"/>
                <a:cs typeface="+mn-lt"/>
              </a:rPr>
              <a:t>Hybrid and electric engines </a:t>
            </a:r>
            <a:endParaRPr lang="en-US" b="1" dirty="0">
              <a:ea typeface="+mn-lt"/>
              <a:cs typeface="+mn-lt"/>
            </a:endParaRPr>
          </a:p>
          <a:p>
            <a:pPr marL="171450" indent="-171450">
              <a:lnSpc>
                <a:spcPct val="100000"/>
              </a:lnSpc>
              <a:spcBef>
                <a:spcPts val="0"/>
              </a:spcBef>
              <a:buFont typeface="Arial" panose="020B0604020202020204" pitchFamily="34" charset="0"/>
              <a:buChar char="•"/>
            </a:pPr>
            <a:r>
              <a:rPr lang="en-US" dirty="0">
                <a:ea typeface="+mn-lt"/>
                <a:cs typeface="+mn-lt"/>
              </a:rPr>
              <a:t>Stringent zero-emission vehicles (0EV) standards </a:t>
            </a:r>
          </a:p>
          <a:p>
            <a:pPr marL="171450" indent="-171450">
              <a:lnSpc>
                <a:spcPct val="100000"/>
              </a:lnSpc>
              <a:spcBef>
                <a:spcPts val="0"/>
              </a:spcBef>
              <a:buFont typeface="Arial" panose="020B0604020202020204" pitchFamily="34" charset="0"/>
              <a:buChar char="•"/>
            </a:pPr>
            <a:r>
              <a:rPr lang="en-US" dirty="0">
                <a:ea typeface="+mn-lt"/>
                <a:cs typeface="+mn-lt"/>
              </a:rPr>
              <a:t>Autonomous driving capabilities </a:t>
            </a:r>
          </a:p>
          <a:p>
            <a:pPr marL="171450" indent="-171450">
              <a:lnSpc>
                <a:spcPct val="100000"/>
              </a:lnSpc>
              <a:spcBef>
                <a:spcPts val="0"/>
              </a:spcBef>
              <a:buFont typeface="Arial" panose="020B0604020202020204" pitchFamily="34" charset="0"/>
              <a:buChar char="•"/>
            </a:pPr>
            <a:r>
              <a:rPr lang="en-US" dirty="0">
                <a:ea typeface="+mn-lt"/>
                <a:cs typeface="+mn-lt"/>
              </a:rPr>
              <a:t>Network-connected features </a:t>
            </a:r>
          </a:p>
          <a:p>
            <a:pPr marL="171450" indent="-171450">
              <a:lnSpc>
                <a:spcPct val="100000"/>
              </a:lnSpc>
              <a:spcBef>
                <a:spcPts val="0"/>
              </a:spcBef>
              <a:buFont typeface="Arial" panose="020B0604020202020204" pitchFamily="34" charset="0"/>
              <a:buChar char="•"/>
            </a:pPr>
            <a:r>
              <a:rPr lang="en-US" dirty="0">
                <a:ea typeface="+mn-lt"/>
                <a:cs typeface="+mn-lt"/>
              </a:rPr>
              <a:t>Rise in car-sharing services like Uber </a:t>
            </a:r>
          </a:p>
          <a:p>
            <a:pPr marL="171450" indent="-171450">
              <a:lnSpc>
                <a:spcPct val="100000"/>
              </a:lnSpc>
              <a:spcBef>
                <a:spcPts val="0"/>
              </a:spcBef>
              <a:buFont typeface="Arial" panose="020B0604020202020204" pitchFamily="34" charset="0"/>
              <a:buChar char="•"/>
            </a:pPr>
            <a:r>
              <a:rPr lang="en-US" dirty="0">
                <a:ea typeface="+mn-lt"/>
                <a:cs typeface="+mn-lt"/>
              </a:rPr>
              <a:t>Brexit could result to trade difficulty </a:t>
            </a:r>
          </a:p>
          <a:p>
            <a:pPr marL="171450" indent="-171450">
              <a:lnSpc>
                <a:spcPct val="100000"/>
              </a:lnSpc>
              <a:spcBef>
                <a:spcPts val="0"/>
              </a:spcBef>
              <a:buFont typeface="Arial" panose="020B0604020202020204" pitchFamily="34" charset="0"/>
              <a:buChar char="•"/>
            </a:pPr>
            <a:endParaRPr lang="en-US" dirty="0">
              <a:ea typeface="+mn-lt"/>
              <a:cs typeface="+mn-lt"/>
            </a:endParaRPr>
          </a:p>
          <a:p>
            <a:pPr marL="171450" indent="-171450">
              <a:lnSpc>
                <a:spcPct val="100000"/>
              </a:lnSpc>
              <a:spcBef>
                <a:spcPts val="0"/>
              </a:spcBef>
              <a:buFont typeface="Arial" panose="020B0604020202020204" pitchFamily="34" charset="0"/>
              <a:buChar char="•"/>
            </a:pPr>
            <a:endParaRPr lang="en-US" dirty="0">
              <a:ea typeface="+mn-lt"/>
              <a:cs typeface="+mn-lt"/>
            </a:endParaRPr>
          </a:p>
          <a:p>
            <a:pPr marL="171450" indent="-171450">
              <a:lnSpc>
                <a:spcPct val="100000"/>
              </a:lnSpc>
              <a:spcBef>
                <a:spcPts val="0"/>
              </a:spcBef>
              <a:buFont typeface="Arial" panose="020B0604020202020204" pitchFamily="34" charset="0"/>
              <a:buChar char="•"/>
            </a:pPr>
            <a:endParaRPr lang="en-US" dirty="0">
              <a:ea typeface="+mn-lt"/>
              <a:cs typeface="+mn-lt"/>
            </a:endParaRPr>
          </a:p>
          <a:p>
            <a:pPr marL="171450" indent="-171450">
              <a:lnSpc>
                <a:spcPct val="100000"/>
              </a:lnSpc>
              <a:spcBef>
                <a:spcPts val="0"/>
              </a:spcBef>
              <a:buFont typeface="Arial" panose="020B0604020202020204" pitchFamily="34" charset="0"/>
              <a:buChar char="•"/>
            </a:pPr>
            <a:endParaRPr lang="en-US" dirty="0">
              <a:ea typeface="+mn-lt"/>
              <a:cs typeface="+mn-lt"/>
            </a:endParaRPr>
          </a:p>
          <a:p>
            <a:pPr marL="171450" indent="-171450">
              <a:lnSpc>
                <a:spcPct val="100000"/>
              </a:lnSpc>
              <a:spcBef>
                <a:spcPts val="0"/>
              </a:spcBef>
              <a:buFont typeface="Arial" panose="020B0604020202020204" pitchFamily="34" charset="0"/>
              <a:buChar char="•"/>
            </a:pPr>
            <a:endParaRPr lang="en-US" dirty="0">
              <a:ea typeface="+mn-lt"/>
              <a:cs typeface="+mn-lt"/>
            </a:endParaRPr>
          </a:p>
          <a:p>
            <a:pPr marL="171450" indent="-171450">
              <a:lnSpc>
                <a:spcPct val="100000"/>
              </a:lnSpc>
              <a:spcBef>
                <a:spcPts val="0"/>
              </a:spcBef>
              <a:buFont typeface="Arial" panose="020B0604020202020204" pitchFamily="34" charset="0"/>
              <a:buChar char="•"/>
            </a:pPr>
            <a:endParaRPr lang="en-US" dirty="0">
              <a:ea typeface="+mn-lt"/>
              <a:cs typeface="+mn-lt"/>
            </a:endParaRPr>
          </a:p>
          <a:p>
            <a:r>
              <a:rPr lang="en-US" b="1" dirty="0"/>
              <a:t>TREAT </a:t>
            </a:r>
            <a:endParaRPr lang="en-US" dirty="0"/>
          </a:p>
          <a:p>
            <a:r>
              <a:rPr lang="en-US" dirty="0"/>
              <a:t>Hybrid and electric engines </a:t>
            </a:r>
          </a:p>
          <a:p>
            <a:r>
              <a:rPr lang="en-US" dirty="0"/>
              <a:t>Stringent zero-emission vehicles (0EV) standards </a:t>
            </a:r>
          </a:p>
          <a:p>
            <a:r>
              <a:rPr lang="en-US" dirty="0"/>
              <a:t>Autonomous driving capabilities </a:t>
            </a:r>
          </a:p>
          <a:p>
            <a:r>
              <a:rPr lang="en-US" dirty="0"/>
              <a:t>Network-connected features </a:t>
            </a:r>
          </a:p>
          <a:p>
            <a:r>
              <a:rPr lang="en-US" dirty="0"/>
              <a:t>Rise in car-sharing services like Uber </a:t>
            </a:r>
          </a:p>
          <a:p>
            <a:endParaRPr lang="en-US" dirty="0">
              <a:cs typeface="Calibri"/>
            </a:endParaRPr>
          </a:p>
          <a:p>
            <a:r>
              <a:rPr lang="en-US" dirty="0"/>
              <a:t>New Market Penetration: </a:t>
            </a:r>
          </a:p>
          <a:p>
            <a:r>
              <a:rPr lang="en-US" dirty="0"/>
              <a:t>Explore wider target market with the </a:t>
            </a:r>
            <a:r>
              <a:rPr lang="en-US" dirty="0" err="1"/>
              <a:t>DBX</a:t>
            </a:r>
            <a:r>
              <a:rPr lang="en-US" dirty="0"/>
              <a:t> SUV</a:t>
            </a:r>
          </a:p>
          <a:p>
            <a:r>
              <a:rPr lang="en-US" dirty="0">
                <a:cs typeface="Calibri" panose="020F0502020204030204"/>
              </a:rPr>
              <a:t>Not only build sport cars but racing team to </a:t>
            </a:r>
            <a:endParaRPr lang="en-US" dirty="0"/>
          </a:p>
          <a:p>
            <a:r>
              <a:rPr lang="en-US" dirty="0">
                <a:cs typeface="Calibri"/>
              </a:rPr>
              <a:t>Use the </a:t>
            </a:r>
            <a:r>
              <a:rPr lang="en-US" dirty="0" err="1">
                <a:cs typeface="Calibri"/>
              </a:rPr>
              <a:t>Fomula</a:t>
            </a:r>
            <a:r>
              <a:rPr lang="en-US" dirty="0">
                <a:cs typeface="Calibri"/>
              </a:rPr>
              <a:t> 1 </a:t>
            </a:r>
            <a:r>
              <a:rPr lang="en-US" dirty="0" err="1">
                <a:cs typeface="Calibri"/>
              </a:rPr>
              <a:t>parternship</a:t>
            </a:r>
            <a:r>
              <a:rPr lang="en-US" dirty="0">
                <a:cs typeface="Calibri"/>
              </a:rPr>
              <a:t> to widen it range of products </a:t>
            </a:r>
          </a:p>
          <a:p>
            <a:r>
              <a:rPr lang="en-US" dirty="0">
                <a:cs typeface="Calibri"/>
              </a:rPr>
              <a:t>Focus on high net worth women and </a:t>
            </a:r>
            <a:r>
              <a:rPr lang="en-US" dirty="0" err="1">
                <a:cs typeface="Calibri"/>
              </a:rPr>
              <a:t>yonger</a:t>
            </a:r>
            <a:r>
              <a:rPr lang="en-US" dirty="0">
                <a:cs typeface="Calibri"/>
              </a:rPr>
              <a:t> </a:t>
            </a:r>
          </a:p>
          <a:p>
            <a:endParaRPr lang="en-US" dirty="0"/>
          </a:p>
          <a:p>
            <a:endParaRPr lang="en-US" dirty="0">
              <a:cs typeface="Calibri"/>
            </a:endParaRPr>
          </a:p>
          <a:p>
            <a:pPr marL="171450" indent="-171450">
              <a:lnSpc>
                <a:spcPct val="100000"/>
              </a:lnSpc>
              <a:spcBef>
                <a:spcPts val="0"/>
              </a:spcBef>
              <a:buFont typeface="Arial" panose="020B0604020202020204" pitchFamily="34" charset="0"/>
              <a:buChar char="•"/>
            </a:pPr>
            <a:endParaRPr lang="en-US" dirty="0">
              <a:cs typeface="Calibri"/>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19</a:t>
            </a:fld>
            <a:endParaRPr lang="en-US"/>
          </a:p>
        </p:txBody>
      </p:sp>
    </p:spTree>
    <p:extLst>
      <p:ext uri="{BB962C8B-B14F-4D97-AF65-F5344CB8AC3E}">
        <p14:creationId xmlns:p14="http://schemas.microsoft.com/office/powerpoint/2010/main" val="140249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GB" sz="1200" dirty="0">
                <a:solidFill>
                  <a:srgbClr val="000000"/>
                </a:solidFill>
              </a:rPr>
              <a:t>​</a:t>
            </a:r>
          </a:p>
          <a:p>
            <a:pPr lvl="0"/>
            <a:r>
              <a:rPr lang="en-US" sz="1200" b="1" dirty="0">
                <a:solidFill>
                  <a:srgbClr val="000000"/>
                </a:solidFill>
              </a:rPr>
              <a:t>WT Strategy: </a:t>
            </a:r>
            <a:r>
              <a:rPr lang="en-US" sz="1200" dirty="0">
                <a:solidFill>
                  <a:srgbClr val="000000"/>
                </a:solidFill>
              </a:rPr>
              <a:t>electriﬁcation strategy is part of a “reset plan" that will also see unspeciﬁed job cuts and a restructuring of sales and marketing operations.</a:t>
            </a:r>
          </a:p>
          <a:p>
            <a:pPr lvl="0"/>
            <a:r>
              <a:rPr lang="en-US" sz="1200" b="1" dirty="0">
                <a:solidFill>
                  <a:srgbClr val="000000"/>
                </a:solidFill>
              </a:rPr>
              <a:t>WO Strategy: </a:t>
            </a:r>
            <a:r>
              <a:rPr lang="en-US" sz="1200" dirty="0">
                <a:solidFill>
                  <a:srgbClr val="000000"/>
                </a:solidFill>
              </a:rPr>
              <a:t>The all-electric sports sedan is part of the brand’s push to more than double annual sales to above a former peak of about 7,500 vehicles, from 3,500 last year</a:t>
            </a:r>
          </a:p>
          <a:p>
            <a:pPr lvl="0"/>
            <a:r>
              <a:rPr lang="en-US" sz="1200" b="1" dirty="0">
                <a:solidFill>
                  <a:srgbClr val="000000"/>
                </a:solidFill>
              </a:rPr>
              <a:t>ST Strategy: </a:t>
            </a:r>
            <a:r>
              <a:rPr lang="en-US" sz="1200" dirty="0" err="1">
                <a:solidFill>
                  <a:srgbClr val="000000"/>
                </a:solidFill>
              </a:rPr>
              <a:t>DBX</a:t>
            </a:r>
            <a:r>
              <a:rPr lang="en-US" sz="1200" dirty="0">
                <a:solidFill>
                  <a:srgbClr val="000000"/>
                </a:solidFill>
              </a:rPr>
              <a:t> will be the biggest step yet in Palmer’s campaign to win over buyers and regain investor conﬁdence in the Gaydon, England-based automaker. The </a:t>
            </a:r>
            <a:r>
              <a:rPr lang="en-US" sz="1200" dirty="0" err="1">
                <a:solidFill>
                  <a:srgbClr val="000000"/>
                </a:solidFill>
              </a:rPr>
              <a:t>DBX</a:t>
            </a:r>
            <a:r>
              <a:rPr lang="en-US" sz="1200" dirty="0">
                <a:solidFill>
                  <a:srgbClr val="000000"/>
                </a:solidFill>
              </a:rPr>
              <a:t> will compete with the Porsche Cayenne and </a:t>
            </a:r>
            <a:r>
              <a:rPr lang="en-US" sz="1200" dirty="0" err="1">
                <a:solidFill>
                  <a:srgbClr val="000000"/>
                </a:solidFill>
              </a:rPr>
              <a:t>Macan</a:t>
            </a:r>
            <a:r>
              <a:rPr lang="en-US" sz="1200" dirty="0">
                <a:solidFill>
                  <a:srgbClr val="000000"/>
                </a:solidFill>
              </a:rPr>
              <a:t>, the Bentley </a:t>
            </a:r>
            <a:r>
              <a:rPr lang="en-US" sz="1200" dirty="0" err="1">
                <a:solidFill>
                  <a:srgbClr val="000000"/>
                </a:solidFill>
              </a:rPr>
              <a:t>Bentayga</a:t>
            </a:r>
            <a:r>
              <a:rPr lang="en-US" sz="1200" dirty="0">
                <a:solidFill>
                  <a:srgbClr val="000000"/>
                </a:solidFill>
              </a:rPr>
              <a:t>, and the Lamborghini Urus.</a:t>
            </a:r>
          </a:p>
          <a:p>
            <a:r>
              <a:rPr lang="en-US" sz="1200" b="1" dirty="0">
                <a:solidFill>
                  <a:srgbClr val="000000"/>
                </a:solidFill>
              </a:rPr>
              <a:t>SO Strategy: </a:t>
            </a:r>
            <a:r>
              <a:rPr lang="en-US" sz="1200" dirty="0">
                <a:solidFill>
                  <a:srgbClr val="000000"/>
                </a:solidFill>
              </a:rPr>
              <a:t>They are hoping the upcoming Bond ﬁlm, No Time To Die, will help boost sales as it feature four of its models: the classic DB5 and V8 Saloon, as well as the new DBS Super </a:t>
            </a:r>
            <a:r>
              <a:rPr lang="en-US" sz="1200" dirty="0" err="1">
                <a:solidFill>
                  <a:srgbClr val="000000"/>
                </a:solidFill>
              </a:rPr>
              <a:t>leggera</a:t>
            </a:r>
            <a:r>
              <a:rPr lang="en-US" sz="1200" dirty="0">
                <a:solidFill>
                  <a:srgbClr val="000000"/>
                </a:solidFill>
              </a:rPr>
              <a:t> and Valhalla (The Motley Fool, 2019, Aston Martin Financial Report, 2017)</a:t>
            </a:r>
          </a:p>
          <a:p>
            <a:endParaRPr lang="en-US" sz="1200" b="1" dirty="0">
              <a:solidFill>
                <a:srgbClr val="000000"/>
              </a:solidFill>
            </a:endParaRPr>
          </a:p>
          <a:p>
            <a:endParaRPr lang="en-US" sz="120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20</a:t>
            </a:fld>
            <a:endParaRPr lang="en-US"/>
          </a:p>
        </p:txBody>
      </p:sp>
    </p:spTree>
    <p:extLst>
      <p:ext uri="{BB962C8B-B14F-4D97-AF65-F5344CB8AC3E}">
        <p14:creationId xmlns:p14="http://schemas.microsoft.com/office/powerpoint/2010/main" val="377933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3078240-387E-45A9-B15D-3A223D74DA68}" type="slidenum">
              <a:rPr lang="en-US" smtClean="0"/>
              <a:t>2</a:t>
            </a:fld>
            <a:endParaRPr lang="en-US"/>
          </a:p>
        </p:txBody>
      </p:sp>
    </p:spTree>
    <p:extLst>
      <p:ext uri="{BB962C8B-B14F-4D97-AF65-F5344CB8AC3E}">
        <p14:creationId xmlns:p14="http://schemas.microsoft.com/office/powerpoint/2010/main" val="862543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2018, 28% of Aston Martin’s sales where from the UK</a:t>
            </a:r>
          </a:p>
          <a:p>
            <a:r>
              <a:rPr lang="en-US" dirty="0"/>
              <a:t>78 % where from Asia, Middle east &amp; America which Account for Approx. £790m </a:t>
            </a:r>
          </a:p>
          <a:p>
            <a:r>
              <a:rPr lang="en-US" dirty="0"/>
              <a:t>And with over 5years international experience</a:t>
            </a:r>
          </a:p>
          <a:p>
            <a:r>
              <a:rPr lang="en-US" dirty="0"/>
              <a:t>Aston Martin has the potential to explore the international market with it DBX SUV</a:t>
            </a:r>
            <a:endParaRPr lang="en-NG" dirty="0"/>
          </a:p>
        </p:txBody>
      </p:sp>
      <p:sp>
        <p:nvSpPr>
          <p:cNvPr id="4" name="Slide Number Placeholder 3"/>
          <p:cNvSpPr>
            <a:spLocks noGrp="1"/>
          </p:cNvSpPr>
          <p:nvPr>
            <p:ph type="sldNum" sz="quarter" idx="5"/>
          </p:nvPr>
        </p:nvSpPr>
        <p:spPr/>
        <p:txBody>
          <a:bodyPr/>
          <a:lstStyle/>
          <a:p>
            <a:fld id="{53078240-387E-45A9-B15D-3A223D74DA68}" type="slidenum">
              <a:rPr lang="en-US" smtClean="0"/>
              <a:t>22</a:t>
            </a:fld>
            <a:endParaRPr lang="en-US"/>
          </a:p>
        </p:txBody>
      </p:sp>
    </p:spTree>
    <p:extLst>
      <p:ext uri="{BB962C8B-B14F-4D97-AF65-F5344CB8AC3E}">
        <p14:creationId xmlns:p14="http://schemas.microsoft.com/office/powerpoint/2010/main" val="185393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To arrive at the country with the highest market potential for our product,</a:t>
            </a:r>
          </a:p>
          <a:p>
            <a:pPr marL="0" indent="0">
              <a:buFontTx/>
              <a:buNone/>
            </a:pPr>
            <a:r>
              <a:rPr lang="en-GB" dirty="0"/>
              <a:t>We use Macro Level criteria and Micro level indicators to arrived at:   </a:t>
            </a:r>
          </a:p>
          <a:p>
            <a:pPr marL="0" indent="0">
              <a:buFontTx/>
              <a:buNone/>
            </a:pPr>
            <a:r>
              <a:rPr lang="en-GB" dirty="0"/>
              <a:t>The top 5 potential markets of:</a:t>
            </a:r>
          </a:p>
          <a:p>
            <a:pPr marL="0" indent="0">
              <a:buFontTx/>
              <a:buNone/>
            </a:pPr>
            <a:r>
              <a:rPr lang="en-GB" dirty="0" err="1"/>
              <a:t>i</a:t>
            </a:r>
            <a:r>
              <a:rPr lang="en-GB" dirty="0"/>
              <a:t>. Qatar</a:t>
            </a:r>
          </a:p>
          <a:p>
            <a:pPr marL="0" indent="0">
              <a:buFontTx/>
              <a:buNone/>
            </a:pPr>
            <a:r>
              <a:rPr lang="en-GB" dirty="0"/>
              <a:t>ii. United Arab Emirates </a:t>
            </a:r>
          </a:p>
          <a:p>
            <a:pPr marL="0" indent="0">
              <a:buFontTx/>
              <a:buNone/>
            </a:pPr>
            <a:r>
              <a:rPr lang="en-GB" dirty="0"/>
              <a:t>iii. Kuwait </a:t>
            </a:r>
          </a:p>
          <a:p>
            <a:pPr marL="0" indent="0">
              <a:buFontTx/>
              <a:buNone/>
            </a:pPr>
            <a:r>
              <a:rPr lang="en-GB" dirty="0"/>
              <a:t>iv. Saudi Arabia and</a:t>
            </a:r>
          </a:p>
          <a:p>
            <a:pPr marL="0" indent="0">
              <a:buFontTx/>
              <a:buNone/>
            </a:pPr>
            <a:r>
              <a:rPr lang="en-GB" dirty="0"/>
              <a:t>v. Bahrain</a:t>
            </a:r>
          </a:p>
          <a:p>
            <a:pPr marL="0" indent="0">
              <a:buFontTx/>
              <a:buNone/>
            </a:pPr>
            <a:r>
              <a:rPr lang="en-GB" dirty="0"/>
              <a:t>Which were selected based on the following criteria</a:t>
            </a:r>
          </a:p>
          <a:p>
            <a:pPr marL="171450" indent="-171450">
              <a:buFontTx/>
              <a:buChar char="-"/>
            </a:pPr>
            <a:r>
              <a:rPr lang="en-GB" dirty="0"/>
              <a:t>Government stability</a:t>
            </a:r>
          </a:p>
          <a:p>
            <a:pPr marL="171450" indent="-171450">
              <a:buFontTx/>
              <a:buChar char="-"/>
            </a:pPr>
            <a:r>
              <a:rPr lang="en-GB" dirty="0"/>
              <a:t>Free trade zones</a:t>
            </a:r>
          </a:p>
          <a:p>
            <a:pPr marL="171450" indent="-171450">
              <a:buFontTx/>
              <a:buChar char="-"/>
            </a:pPr>
            <a:r>
              <a:rPr lang="en-GB" dirty="0"/>
              <a:t>Tariffs/duties </a:t>
            </a:r>
          </a:p>
          <a:p>
            <a:pPr marL="171450" indent="-171450">
              <a:buFontTx/>
              <a:buChar char="-"/>
            </a:pPr>
            <a:r>
              <a:rPr lang="en-GB" dirty="0"/>
              <a:t>Country’s attitude towards imports, FDI</a:t>
            </a:r>
          </a:p>
        </p:txBody>
      </p:sp>
      <p:sp>
        <p:nvSpPr>
          <p:cNvPr id="4" name="Slide Number Placeholder 3"/>
          <p:cNvSpPr>
            <a:spLocks noGrp="1"/>
          </p:cNvSpPr>
          <p:nvPr>
            <p:ph type="sldNum" sz="quarter" idx="5"/>
          </p:nvPr>
        </p:nvSpPr>
        <p:spPr/>
        <p:txBody>
          <a:bodyPr/>
          <a:lstStyle/>
          <a:p>
            <a:fld id="{53078240-387E-45A9-B15D-3A223D74DA68}" type="slidenum">
              <a:rPr lang="en-US" smtClean="0"/>
              <a:t>23</a:t>
            </a:fld>
            <a:endParaRPr lang="en-US"/>
          </a:p>
        </p:txBody>
      </p:sp>
    </p:spTree>
    <p:extLst>
      <p:ext uri="{BB962C8B-B14F-4D97-AF65-F5344CB8AC3E}">
        <p14:creationId xmlns:p14="http://schemas.microsoft.com/office/powerpoint/2010/main" val="2406010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b="1" dirty="0">
                <a:solidFill>
                  <a:schemeClr val="tx1">
                    <a:lumMod val="50000"/>
                    <a:lumOff val="50000"/>
                  </a:schemeClr>
                </a:solidFill>
              </a:rPr>
              <a:t>Government stability:</a:t>
            </a:r>
          </a:p>
          <a:p>
            <a:pPr marL="0" indent="0">
              <a:buNone/>
            </a:pPr>
            <a:r>
              <a:rPr lang="en-US" sz="1200" b="1" dirty="0">
                <a:solidFill>
                  <a:schemeClr val="tx1">
                    <a:lumMod val="50000"/>
                    <a:lumOff val="50000"/>
                  </a:schemeClr>
                </a:solidFill>
              </a:rPr>
              <a:t>	Consistent tax system with minimal changes</a:t>
            </a:r>
          </a:p>
          <a:p>
            <a:pPr marL="0" indent="0">
              <a:buNone/>
            </a:pPr>
            <a:r>
              <a:rPr lang="en-US" sz="1200" b="1" dirty="0">
                <a:solidFill>
                  <a:schemeClr val="tx1">
                    <a:lumMod val="50000"/>
                    <a:lumOff val="50000"/>
                  </a:schemeClr>
                </a:solidFill>
              </a:rPr>
              <a:t>	Secure business environments without riots</a:t>
            </a:r>
          </a:p>
          <a:p>
            <a:pPr marL="0" indent="0">
              <a:buNone/>
            </a:pPr>
            <a:r>
              <a:rPr lang="en-US" sz="1200" b="1" dirty="0">
                <a:solidFill>
                  <a:schemeClr val="tx1">
                    <a:lumMod val="50000"/>
                    <a:lumOff val="50000"/>
                  </a:schemeClr>
                </a:solidFill>
              </a:rPr>
              <a:t>	Less chances of military coups/political riots 	</a:t>
            </a:r>
          </a:p>
          <a:p>
            <a:pPr marL="228600" indent="-228600">
              <a:buAutoNum type="arabicPeriod" startAt="2"/>
            </a:pPr>
            <a:r>
              <a:rPr lang="en-US" sz="1200" b="1" dirty="0">
                <a:solidFill>
                  <a:schemeClr val="tx1">
                    <a:lumMod val="50000"/>
                    <a:lumOff val="50000"/>
                  </a:schemeClr>
                </a:solidFill>
              </a:rPr>
              <a:t>Attitude toward: Imports; Foreign direct investment; Technology transfer</a:t>
            </a:r>
          </a:p>
          <a:p>
            <a:pPr marL="228600" indent="-228600">
              <a:buAutoNum type="arabicPeriod" startAt="2"/>
            </a:pPr>
            <a:r>
              <a:rPr lang="en-US" sz="1200" b="1" dirty="0">
                <a:solidFill>
                  <a:schemeClr val="tx1">
                    <a:lumMod val="50000"/>
                    <a:lumOff val="50000"/>
                  </a:schemeClr>
                </a:solidFill>
              </a:rPr>
              <a:t>Major ports of entry</a:t>
            </a:r>
          </a:p>
          <a:p>
            <a:pPr marL="228600" indent="-228600">
              <a:buAutoNum type="arabicPeriod" startAt="2"/>
            </a:pPr>
            <a:r>
              <a:rPr lang="en-US" sz="1200" b="1" dirty="0">
                <a:solidFill>
                  <a:schemeClr val="tx1">
                    <a:lumMod val="50000"/>
                    <a:lumOff val="50000"/>
                  </a:schemeClr>
                </a:solidFill>
              </a:rPr>
              <a:t>Free trade zones</a:t>
            </a:r>
          </a:p>
          <a:p>
            <a:pPr marL="0" indent="0">
              <a:buNone/>
            </a:pPr>
            <a:r>
              <a:rPr lang="en-US" sz="1200" b="1" dirty="0">
                <a:solidFill>
                  <a:schemeClr val="tx1">
                    <a:lumMod val="50000"/>
                    <a:lumOff val="50000"/>
                  </a:schemeClr>
                </a:solidFill>
              </a:rPr>
              <a:t>	Elimination of Import/Export Duties</a:t>
            </a:r>
          </a:p>
          <a:p>
            <a:pPr marL="0" indent="0">
              <a:buNone/>
            </a:pPr>
            <a:r>
              <a:rPr lang="en-US" sz="1200" b="1" dirty="0">
                <a:solidFill>
                  <a:schemeClr val="tx1">
                    <a:lumMod val="50000"/>
                    <a:lumOff val="50000"/>
                  </a:schemeClr>
                </a:solidFill>
              </a:rPr>
              <a:t>	Customs Duty Deferral</a:t>
            </a:r>
          </a:p>
          <a:p>
            <a:pPr marL="0" indent="0">
              <a:buNone/>
            </a:pPr>
            <a:r>
              <a:rPr lang="en-US" sz="1200" b="1" dirty="0">
                <a:solidFill>
                  <a:schemeClr val="tx1">
                    <a:lumMod val="50000"/>
                    <a:lumOff val="50000"/>
                  </a:schemeClr>
                </a:solidFill>
              </a:rPr>
              <a:t>	Lower quota-based tariffs</a:t>
            </a:r>
          </a:p>
          <a:p>
            <a:pPr marL="0" indent="0">
              <a:buNone/>
            </a:pPr>
            <a:r>
              <a:rPr lang="en-US" sz="1200" b="1" dirty="0">
                <a:solidFill>
                  <a:schemeClr val="tx1">
                    <a:lumMod val="50000"/>
                    <a:lumOff val="50000"/>
                  </a:schemeClr>
                </a:solidFill>
              </a:rPr>
              <a:t>	Lower duty payments</a:t>
            </a:r>
          </a:p>
          <a:p>
            <a:pPr marL="457200" indent="-457200">
              <a:buAutoNum type="arabicPeriod" startAt="3"/>
            </a:pPr>
            <a:endParaRPr lang="en-NG" sz="1200" b="1" dirty="0">
              <a:solidFill>
                <a:schemeClr val="tx1">
                  <a:lumMod val="50000"/>
                  <a:lumOff val="50000"/>
                </a:schemeClr>
              </a:solidFill>
            </a:endParaRP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24</a:t>
            </a:fld>
            <a:endParaRPr lang="en-US"/>
          </a:p>
        </p:txBody>
      </p:sp>
    </p:spTree>
    <p:extLst>
      <p:ext uri="{BB962C8B-B14F-4D97-AF65-F5344CB8AC3E}">
        <p14:creationId xmlns:p14="http://schemas.microsoft.com/office/powerpoint/2010/main" val="442614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600" dirty="0"/>
              <a:t>With the aid of software, Our top two markets are</a:t>
            </a:r>
          </a:p>
          <a:p>
            <a:pPr marL="342900" indent="-342900">
              <a:buFont typeface="Wingdings" panose="05000000000000000000" pitchFamily="2" charset="2"/>
              <a:buChar char="q"/>
            </a:pPr>
            <a:r>
              <a:rPr lang="en-US" sz="1600" dirty="0"/>
              <a:t>United Arab Emirates </a:t>
            </a:r>
          </a:p>
          <a:p>
            <a:pPr marL="342900" indent="-342900">
              <a:buFont typeface="Wingdings" panose="05000000000000000000" pitchFamily="2" charset="2"/>
              <a:buChar char="q"/>
            </a:pPr>
            <a:r>
              <a:rPr lang="en-US" sz="1600" dirty="0"/>
              <a:t>Bahrain </a:t>
            </a:r>
          </a:p>
          <a:p>
            <a:pPr marL="0" indent="0">
              <a:buFont typeface="Wingdings" panose="05000000000000000000" pitchFamily="2" charset="2"/>
              <a:buNone/>
            </a:pPr>
            <a:r>
              <a:rPr lang="en-US" sz="1600" dirty="0"/>
              <a:t>They both have good merits</a:t>
            </a:r>
          </a:p>
          <a:p>
            <a:r>
              <a:rPr lang="en-US" sz="1600" b="1" dirty="0"/>
              <a:t>The United Arab Emirates?</a:t>
            </a:r>
          </a:p>
          <a:p>
            <a:pPr marL="342900" indent="-342900">
              <a:buFont typeface="Wingdings" panose="05000000000000000000" pitchFamily="2" charset="2"/>
              <a:buChar char="§"/>
            </a:pPr>
            <a:r>
              <a:rPr lang="en-US" sz="1400" dirty="0">
                <a:latin typeface="Book Antiqua" panose="02040602050305030304" pitchFamily="18" charset="0"/>
              </a:rPr>
              <a:t>Bilateral agreement with the UK</a:t>
            </a:r>
          </a:p>
          <a:p>
            <a:pPr marL="342900" indent="-342900">
              <a:buFont typeface="Wingdings" panose="05000000000000000000" pitchFamily="2" charset="2"/>
              <a:buChar char="§"/>
            </a:pPr>
            <a:r>
              <a:rPr lang="en-NG" sz="1400" dirty="0">
                <a:latin typeface="Book Antiqua" panose="02040602050305030304" pitchFamily="18" charset="0"/>
              </a:rPr>
              <a:t>GDP per capita of $</a:t>
            </a:r>
            <a:r>
              <a:rPr lang="en-US" sz="1400" dirty="0">
                <a:latin typeface="Book Antiqua" panose="02040602050305030304" pitchFamily="18" charset="0"/>
              </a:rPr>
              <a:t>43,004.95 (World Bank, 2020)</a:t>
            </a:r>
            <a:r>
              <a:rPr lang="en-NG" sz="1400" dirty="0">
                <a:latin typeface="Book Antiqua" panose="02040602050305030304" pitchFamily="18" charset="0"/>
              </a:rPr>
              <a:t>.</a:t>
            </a:r>
            <a:endParaRPr lang="en-US" sz="1400" dirty="0">
              <a:latin typeface="Book Antiqua" panose="02040602050305030304" pitchFamily="18" charset="0"/>
            </a:endParaRPr>
          </a:p>
          <a:p>
            <a:pPr marL="285750" indent="-285750">
              <a:buFont typeface="Wingdings" panose="05000000000000000000" pitchFamily="2" charset="2"/>
              <a:buChar char="§"/>
            </a:pPr>
            <a:r>
              <a:rPr lang="en-NG" sz="1400" dirty="0">
                <a:latin typeface="Book Antiqua" panose="02040602050305030304" pitchFamily="18" charset="0"/>
              </a:rPr>
              <a:t>No restrictions on foreign ownership</a:t>
            </a:r>
          </a:p>
          <a:p>
            <a:pPr marL="285750" indent="-285750">
              <a:buFont typeface="Wingdings" panose="05000000000000000000" pitchFamily="2" charset="2"/>
              <a:buChar char="§"/>
            </a:pPr>
            <a:r>
              <a:rPr lang="en-NG" sz="1400" dirty="0">
                <a:latin typeface="Book Antiqua" panose="02040602050305030304" pitchFamily="18" charset="0"/>
              </a:rPr>
              <a:t>A tax-free environment </a:t>
            </a:r>
            <a:endParaRPr lang="en-US" sz="1400" dirty="0">
              <a:latin typeface="Book Antiqua" panose="02040602050305030304" pitchFamily="18" charset="0"/>
            </a:endParaRPr>
          </a:p>
          <a:p>
            <a:pPr marL="285750" lvl="0" indent="-285750">
              <a:buFont typeface="Wingdings" panose="05000000000000000000" pitchFamily="2" charset="2"/>
              <a:buChar char="§"/>
            </a:pPr>
            <a:r>
              <a:rPr lang="en-NG" sz="1400" dirty="0">
                <a:latin typeface="Book Antiqua" panose="02040602050305030304" pitchFamily="18" charset="0"/>
              </a:rPr>
              <a:t>a strong banking system</a:t>
            </a:r>
          </a:p>
          <a:p>
            <a:pPr marL="285750" lvl="0" indent="-285750">
              <a:buFont typeface="Wingdings" panose="05000000000000000000" pitchFamily="2" charset="2"/>
              <a:buChar char="§"/>
            </a:pPr>
            <a:r>
              <a:rPr lang="en-NG" sz="1400" dirty="0">
                <a:latin typeface="Book Antiqua" panose="02040602050305030304" pitchFamily="18" charset="0"/>
              </a:rPr>
              <a:t>a stable political system</a:t>
            </a:r>
            <a:endParaRPr lang="en-US" sz="1400" dirty="0">
              <a:latin typeface="Book Antiqua" panose="02040602050305030304" pitchFamily="18" charset="0"/>
            </a:endParaRPr>
          </a:p>
          <a:p>
            <a:pPr marL="285750" lvl="0" indent="-285750">
              <a:buFont typeface="Wingdings" panose="05000000000000000000" pitchFamily="2" charset="2"/>
              <a:buChar char="§"/>
            </a:pPr>
            <a:r>
              <a:rPr lang="en-US" sz="1400" dirty="0">
                <a:latin typeface="Book Antiqua" panose="02040602050305030304" pitchFamily="18" charset="0"/>
              </a:rPr>
              <a:t>F</a:t>
            </a:r>
            <a:r>
              <a:rPr lang="en-NG" sz="1400" dirty="0">
                <a:latin typeface="Book Antiqua" panose="02040602050305030304" pitchFamily="18" charset="0"/>
              </a:rPr>
              <a:t>ree trade zones that allow 100% foreign ownership</a:t>
            </a:r>
            <a:endParaRPr lang="en-US" sz="1400" dirty="0">
              <a:latin typeface="Book Antiqua" panose="02040602050305030304" pitchFamily="18" charset="0"/>
            </a:endParaRPr>
          </a:p>
          <a:p>
            <a:pPr marL="285750" lvl="0" indent="-285750">
              <a:buFont typeface="Wingdings" panose="05000000000000000000" pitchFamily="2" charset="2"/>
              <a:buChar char="§"/>
            </a:pPr>
            <a:r>
              <a:rPr lang="en-US" sz="1400" dirty="0">
                <a:latin typeface="Book Antiqua" panose="02040602050305030304" pitchFamily="18" charset="0"/>
              </a:rPr>
              <a:t>P</a:t>
            </a:r>
            <a:r>
              <a:rPr lang="en-NG" sz="1400" dirty="0">
                <a:latin typeface="Book Antiqua" panose="02040602050305030304" pitchFamily="18" charset="0"/>
              </a:rPr>
              <a:t>roximity to other Gulf markets </a:t>
            </a:r>
            <a:r>
              <a:rPr lang="en-US" sz="1400" dirty="0">
                <a:latin typeface="Book Antiqua" panose="02040602050305030304" pitchFamily="18" charset="0"/>
              </a:rPr>
              <a:t>which will serve </a:t>
            </a:r>
            <a:r>
              <a:rPr lang="en-NG" sz="1400" dirty="0">
                <a:latin typeface="Book Antiqua" panose="02040602050305030304" pitchFamily="18" charset="0"/>
              </a:rPr>
              <a:t>as an entry route to other GCC countries</a:t>
            </a:r>
            <a:endParaRPr lang="en-US" sz="1400" dirty="0">
              <a:latin typeface="Book Antiqua" panose="02040602050305030304" pitchFamily="18" charset="0"/>
            </a:endParaRPr>
          </a:p>
          <a:p>
            <a:pPr marL="285750" lvl="0" indent="-285750">
              <a:buFont typeface="Wingdings" panose="05000000000000000000" pitchFamily="2" charset="2"/>
              <a:buChar char="§"/>
            </a:pPr>
            <a:r>
              <a:rPr lang="en-NG" sz="1400" dirty="0">
                <a:latin typeface="Book Antiqua" panose="02040602050305030304" pitchFamily="18" charset="0"/>
              </a:rPr>
              <a:t>Jebel Ali Free Trade Zone (JAFZA) is the world’s largest </a:t>
            </a:r>
            <a:r>
              <a:rPr lang="en-US" sz="1400" dirty="0">
                <a:latin typeface="Book Antiqua" panose="02040602050305030304" pitchFamily="18" charset="0"/>
              </a:rPr>
              <a:t>.</a:t>
            </a:r>
          </a:p>
          <a:p>
            <a:pPr marL="285750" lvl="0" indent="-285750" algn="r">
              <a:buFont typeface="Wingdings" panose="05000000000000000000" pitchFamily="2" charset="2"/>
              <a:buChar char="§"/>
            </a:pPr>
            <a:r>
              <a:rPr lang="en-US" sz="1400" dirty="0"/>
              <a:t>UAE-UK Business Council (2019) </a:t>
            </a:r>
          </a:p>
          <a:p>
            <a:pPr marL="0" lvl="0" indent="0" algn="l">
              <a:buFont typeface="Wingdings" panose="05000000000000000000" pitchFamily="2" charset="2"/>
              <a:buNone/>
            </a:pPr>
            <a:endParaRPr lang="en-US" sz="1400" b="0" dirty="0">
              <a:latin typeface="Book Antiqua" panose="02040602050305030304" pitchFamily="18" charset="0"/>
            </a:endParaRPr>
          </a:p>
          <a:p>
            <a:pPr marL="0" lvl="0" indent="0" algn="l">
              <a:buFont typeface="Wingdings" panose="05000000000000000000" pitchFamily="2" charset="2"/>
              <a:buNone/>
            </a:pPr>
            <a:r>
              <a:rPr lang="en-US" sz="1400" b="1" dirty="0">
                <a:latin typeface="Book Antiqua" panose="02040602050305030304" pitchFamily="18" charset="0"/>
              </a:rPr>
              <a:t>Why Bahrain? </a:t>
            </a:r>
          </a:p>
          <a:p>
            <a:pPr marL="171450" indent="-171450">
              <a:buFont typeface="Wingdings" panose="05000000000000000000" pitchFamily="2" charset="2"/>
              <a:buChar char="§"/>
            </a:pPr>
            <a:r>
              <a:rPr lang="en-US" sz="1400" dirty="0"/>
              <a:t>Permit </a:t>
            </a:r>
            <a:r>
              <a:rPr lang="en-NG" sz="1400" dirty="0"/>
              <a:t>100</a:t>
            </a:r>
            <a:r>
              <a:rPr lang="en-US" sz="1400" dirty="0"/>
              <a:t>%</a:t>
            </a:r>
            <a:r>
              <a:rPr lang="en-NG" sz="1400" dirty="0"/>
              <a:t> foreign-ownership of a business or branch office, without the need for a local partner</a:t>
            </a:r>
            <a:endParaRPr lang="en-US" sz="1400" dirty="0"/>
          </a:p>
          <a:p>
            <a:pPr marL="171450" lvl="0" indent="-171450">
              <a:buFont typeface="Wingdings" panose="05000000000000000000" pitchFamily="2" charset="2"/>
              <a:buChar char="§"/>
            </a:pPr>
            <a:r>
              <a:rPr lang="en-NG" sz="1400" dirty="0"/>
              <a:t>Bahrain has no tax on corporate income, personal income, wealth, capital gains, withholding, or death/inheritance.</a:t>
            </a:r>
          </a:p>
          <a:p>
            <a:pPr marL="171450" lvl="0" indent="-171450">
              <a:buFont typeface="Wingdings" panose="05000000000000000000" pitchFamily="2" charset="2"/>
              <a:buChar char="§"/>
            </a:pPr>
            <a:r>
              <a:rPr lang="en-NG" sz="1400" dirty="0"/>
              <a:t>Bahrain has no restrictions on repatriation of capital, profits or dividends.</a:t>
            </a:r>
            <a:endParaRPr lang="en-US" sz="1400" dirty="0"/>
          </a:p>
          <a:p>
            <a:pPr marL="171450" lvl="0" indent="-171450">
              <a:buFont typeface="Arial" panose="020B0604020202020204" pitchFamily="34" charset="0"/>
              <a:buChar char="•"/>
            </a:pPr>
            <a:endParaRPr lang="en-NG" sz="1400" dirty="0"/>
          </a:p>
          <a:p>
            <a:endParaRPr lang="en-NG" sz="1400" dirty="0"/>
          </a:p>
          <a:p>
            <a:pPr marL="285750" lvl="0" indent="-285750" algn="l">
              <a:buFont typeface="Wingdings" panose="05000000000000000000" pitchFamily="2" charset="2"/>
              <a:buChar char="§"/>
            </a:pPr>
            <a:endParaRPr lang="en-US" sz="1400" dirty="0">
              <a:latin typeface="Book Antiqua" panose="02040602050305030304" pitchFamily="18" charset="0"/>
            </a:endParaRPr>
          </a:p>
          <a:p>
            <a:pPr marL="285750" lvl="0" indent="-285750" algn="l">
              <a:buFont typeface="Wingdings" panose="05000000000000000000" pitchFamily="2" charset="2"/>
              <a:buChar char="§"/>
            </a:pPr>
            <a:endParaRPr lang="en-NG" sz="1400" dirty="0">
              <a:latin typeface="Book Antiqua" panose="02040602050305030304" pitchFamily="18" charset="0"/>
            </a:endParaRPr>
          </a:p>
          <a:p>
            <a:endParaRPr lang="en-GB" sz="1400" dirty="0"/>
          </a:p>
        </p:txBody>
      </p:sp>
      <p:sp>
        <p:nvSpPr>
          <p:cNvPr id="4" name="Slide Number Placeholder 3"/>
          <p:cNvSpPr>
            <a:spLocks noGrp="1"/>
          </p:cNvSpPr>
          <p:nvPr>
            <p:ph type="sldNum" sz="quarter" idx="5"/>
          </p:nvPr>
        </p:nvSpPr>
        <p:spPr/>
        <p:txBody>
          <a:bodyPr/>
          <a:lstStyle/>
          <a:p>
            <a:fld id="{53078240-387E-45A9-B15D-3A223D74DA68}" type="slidenum">
              <a:rPr lang="en-US" smtClean="0"/>
              <a:t>25</a:t>
            </a:fld>
            <a:endParaRPr lang="en-US"/>
          </a:p>
        </p:txBody>
      </p:sp>
    </p:spTree>
    <p:extLst>
      <p:ext uri="{BB962C8B-B14F-4D97-AF65-F5344CB8AC3E}">
        <p14:creationId xmlns:p14="http://schemas.microsoft.com/office/powerpoint/2010/main" val="3684283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UAE (yes) – explain graph </a:t>
            </a:r>
          </a:p>
          <a:p>
            <a:endParaRPr lang="en-US" b="1" dirty="0"/>
          </a:p>
          <a:p>
            <a:r>
              <a:rPr lang="en-US" b="1" dirty="0"/>
              <a:t>Why not Bahrain? </a:t>
            </a:r>
          </a:p>
          <a:p>
            <a:r>
              <a:rPr lang="en-US" dirty="0"/>
              <a:t>The UK does not have a trade agreement with Bahrain</a:t>
            </a:r>
          </a:p>
          <a:p>
            <a:r>
              <a:rPr lang="en-US" dirty="0"/>
              <a:t>The number of </a:t>
            </a:r>
            <a:r>
              <a:rPr lang="en-US" dirty="0" err="1"/>
              <a:t>HNWIs</a:t>
            </a:r>
            <a:r>
              <a:rPr lang="en-US" dirty="0"/>
              <a:t> in Bahrain stood at 5,400, far lower than UAE</a:t>
            </a:r>
          </a:p>
          <a:p>
            <a:r>
              <a:rPr lang="en-US" dirty="0"/>
              <a:t>GDP Per Capita $24,050.76 (World Bank, 2020)</a:t>
            </a:r>
          </a:p>
          <a:p>
            <a:r>
              <a:rPr lang="en-US" dirty="0"/>
              <a:t>R</a:t>
            </a:r>
            <a:r>
              <a:rPr lang="en-NG" dirty="0"/>
              <a:t>eal GDP growth rates have slowed</a:t>
            </a:r>
            <a:r>
              <a:rPr lang="en-US" dirty="0"/>
              <a:t> down</a:t>
            </a:r>
            <a:r>
              <a:rPr lang="en-NG" dirty="0"/>
              <a:t>.</a:t>
            </a:r>
          </a:p>
          <a:p>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26</a:t>
            </a:fld>
            <a:endParaRPr lang="en-US"/>
          </a:p>
        </p:txBody>
      </p:sp>
    </p:spTree>
    <p:extLst>
      <p:ext uri="{BB962C8B-B14F-4D97-AF65-F5344CB8AC3E}">
        <p14:creationId xmlns:p14="http://schemas.microsoft.com/office/powerpoint/2010/main" val="1112881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78240-387E-45A9-B15D-3A223D74DA68}" type="slidenum">
              <a:rPr lang="en-US" smtClean="0"/>
              <a:t>29</a:t>
            </a:fld>
            <a:endParaRPr lang="en-US"/>
          </a:p>
        </p:txBody>
      </p:sp>
    </p:spTree>
    <p:extLst>
      <p:ext uri="{BB962C8B-B14F-4D97-AF65-F5344CB8AC3E}">
        <p14:creationId xmlns:p14="http://schemas.microsoft.com/office/powerpoint/2010/main" val="179613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next 10 mins or so we will take you through a quick overview of the project, talk about business audit we carried out, how we explored the readiness of Aston martin into international countries and choose one final location before concluding the presentation today. </a:t>
            </a:r>
          </a:p>
          <a:p>
            <a:endParaRPr lang="en-GB" dirty="0">
              <a:cs typeface="Calibri" panose="020F0502020204030204"/>
            </a:endParaRPr>
          </a:p>
          <a:p>
            <a:endParaRPr lang="en-GB" dirty="0">
              <a:cs typeface="Calibri" panose="020F0502020204030204"/>
            </a:endParaRPr>
          </a:p>
          <a:p>
            <a:endParaRPr lang="en-US" dirty="0">
              <a:cs typeface="Calibri"/>
            </a:endParaRPr>
          </a:p>
        </p:txBody>
      </p:sp>
      <p:sp>
        <p:nvSpPr>
          <p:cNvPr id="4" name="Slide Number Placeholder 3"/>
          <p:cNvSpPr>
            <a:spLocks noGrp="1"/>
          </p:cNvSpPr>
          <p:nvPr>
            <p:ph type="sldNum" sz="quarter" idx="5"/>
          </p:nvPr>
        </p:nvSpPr>
        <p:spPr/>
        <p:txBody>
          <a:bodyPr/>
          <a:lstStyle/>
          <a:p>
            <a:fld id="{53078240-387E-45A9-B15D-3A223D74DA68}" type="slidenum">
              <a:rPr lang="en-US"/>
              <a:t>3</a:t>
            </a:fld>
            <a:endParaRPr lang="en-US"/>
          </a:p>
        </p:txBody>
      </p:sp>
    </p:spTree>
    <p:extLst>
      <p:ext uri="{BB962C8B-B14F-4D97-AF65-F5344CB8AC3E}">
        <p14:creationId xmlns:p14="http://schemas.microsoft.com/office/powerpoint/2010/main" val="2887856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with the overview of the business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4</a:t>
            </a:fld>
            <a:endParaRPr lang="en-US"/>
          </a:p>
        </p:txBody>
      </p:sp>
    </p:spTree>
    <p:extLst>
      <p:ext uri="{BB962C8B-B14F-4D97-AF65-F5344CB8AC3E}">
        <p14:creationId xmlns:p14="http://schemas.microsoft.com/office/powerpoint/2010/main" val="915536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Ashton Martin is – not only a manufacturer by a Global Designer, Developer, Manufacturer of Luxury Cars. </a:t>
            </a:r>
          </a:p>
          <a:p>
            <a:endParaRPr lang="en-US" dirty="0">
              <a:cs typeface="Calibri" panose="020F0502020204030204"/>
            </a:endParaRPr>
          </a:p>
          <a:p>
            <a:r>
              <a:rPr lang="en-US" dirty="0">
                <a:cs typeface="Calibri" panose="020F0502020204030204"/>
              </a:rPr>
              <a:t>The business was established in 1913 by two English business men – Lionel Martin and Robert Bamford with first car manufactured in 1915. </a:t>
            </a:r>
          </a:p>
          <a:p>
            <a:endParaRPr lang="en-US" dirty="0">
              <a:cs typeface="Calibri" panose="020F0502020204030204"/>
            </a:endParaRPr>
          </a:p>
          <a:p>
            <a:r>
              <a:rPr lang="en-US" dirty="0">
                <a:cs typeface="Calibri" panose="020F0502020204030204"/>
              </a:rPr>
              <a:t>Over 107-year, Ashton Martin had produced over 85,000 units and 95% of which are still in running condition. </a:t>
            </a:r>
          </a:p>
          <a:p>
            <a:endParaRPr lang="en-US" dirty="0">
              <a:cs typeface="Calibri" panose="020F0502020204030204"/>
            </a:endParaRPr>
          </a:p>
          <a:p>
            <a:r>
              <a:rPr lang="en-US" dirty="0">
                <a:cs typeface="Calibri" panose="020F0502020204030204"/>
              </a:rPr>
              <a:t>In 2018, the business was incorporated in head quarters in Gaydon. Today, they have 162 dealers across 53 countries and targeting to grow this to 200 dealers globally by end of 2022. </a:t>
            </a:r>
            <a:endParaRPr lang="en-US" dirty="0"/>
          </a:p>
          <a:p>
            <a:pPr fontAlgn="base"/>
            <a:endParaRPr lang="en-US" dirty="0">
              <a:cs typeface="Calibri"/>
            </a:endParaRPr>
          </a:p>
        </p:txBody>
      </p:sp>
      <p:sp>
        <p:nvSpPr>
          <p:cNvPr id="4" name="Slide Number Placeholder 3"/>
          <p:cNvSpPr>
            <a:spLocks noGrp="1"/>
          </p:cNvSpPr>
          <p:nvPr>
            <p:ph type="sldNum" sz="quarter" idx="5"/>
          </p:nvPr>
        </p:nvSpPr>
        <p:spPr/>
        <p:txBody>
          <a:bodyPr/>
          <a:lstStyle/>
          <a:p>
            <a:fld id="{53078240-387E-45A9-B15D-3A223D74DA68}" type="slidenum">
              <a:rPr lang="en-US"/>
              <a:t>5</a:t>
            </a:fld>
            <a:endParaRPr lang="en-US"/>
          </a:p>
        </p:txBody>
      </p:sp>
    </p:spTree>
    <p:extLst>
      <p:ext uri="{BB962C8B-B14F-4D97-AF65-F5344CB8AC3E}">
        <p14:creationId xmlns:p14="http://schemas.microsoft.com/office/powerpoint/2010/main" val="4017188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image below you can see that the business has increased its sales over the years to double, whereas, the profit varies from year to year.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6</a:t>
            </a:fld>
            <a:endParaRPr lang="en-US"/>
          </a:p>
        </p:txBody>
      </p:sp>
    </p:spTree>
    <p:extLst>
      <p:ext uri="{BB962C8B-B14F-4D97-AF65-F5344CB8AC3E}">
        <p14:creationId xmlns:p14="http://schemas.microsoft.com/office/powerpoint/2010/main" val="232067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Aston Martin’s corporate level strategy is simple. </a:t>
            </a:r>
          </a:p>
          <a:p>
            <a:endParaRPr lang="en-US" dirty="0">
              <a:ea typeface="+mn-lt"/>
              <a:cs typeface="+mn-lt"/>
            </a:endParaRPr>
          </a:p>
          <a:p>
            <a:r>
              <a:rPr lang="en-US" dirty="0">
                <a:ea typeface="+mn-lt"/>
                <a:cs typeface="+mn-lt"/>
              </a:rPr>
              <a:t>Focus on the selling their brand to High Net Worth Individuals (HNWI). Basically people who can afford to spend…. The core to their target strategy is their desire to sustain the exclusive reputation in luxury car industry – selling products at premium price. </a:t>
            </a:r>
          </a:p>
          <a:p>
            <a:endParaRPr lang="en-US" dirty="0">
              <a:ea typeface="+mn-lt"/>
              <a:cs typeface="+mn-lt"/>
            </a:endParaRPr>
          </a:p>
          <a:p>
            <a:r>
              <a:rPr lang="en-US" dirty="0">
                <a:ea typeface="+mn-lt"/>
                <a:cs typeface="+mn-lt"/>
              </a:rPr>
              <a:t>This means: </a:t>
            </a:r>
          </a:p>
          <a:p>
            <a:endParaRPr lang="en-US" dirty="0">
              <a:ea typeface="+mn-lt"/>
              <a:cs typeface="+mn-lt"/>
            </a:endParaRPr>
          </a:p>
          <a:p>
            <a:pPr marL="228600" indent="-228600">
              <a:buAutoNum type="arabicPeriod"/>
            </a:pPr>
            <a:r>
              <a:rPr lang="en-US" dirty="0">
                <a:ea typeface="+mn-lt"/>
                <a:cs typeface="+mn-lt"/>
              </a:rPr>
              <a:t>Delivering customer focused luxury cars </a:t>
            </a:r>
          </a:p>
          <a:p>
            <a:pPr marL="228600" indent="-228600">
              <a:buAutoNum type="arabicPeriod"/>
            </a:pPr>
            <a:r>
              <a:rPr lang="en-US" dirty="0">
                <a:ea typeface="+mn-lt"/>
                <a:cs typeface="+mn-lt"/>
              </a:rPr>
              <a:t>Maximising their revenue by tapping into their brand – which has developed considerable value since 1913. </a:t>
            </a:r>
          </a:p>
          <a:p>
            <a:pPr marL="228600" indent="-228600">
              <a:buAutoNum type="arabicPeriod"/>
            </a:pPr>
            <a:r>
              <a:rPr lang="en-US" dirty="0">
                <a:ea typeface="+mn-lt"/>
                <a:cs typeface="+mn-lt"/>
              </a:rPr>
              <a:t>They want to be known globally for their niche manufacturing – of stylish and classy products including cars. </a:t>
            </a:r>
          </a:p>
          <a:p>
            <a:pPr marL="228600" indent="-228600">
              <a:buAutoNum type="arabicPeriod"/>
            </a:pPr>
            <a:r>
              <a:rPr lang="en-US" dirty="0">
                <a:ea typeface="+mn-lt"/>
                <a:cs typeface="+mn-lt"/>
              </a:rPr>
              <a:t>Deliver top class quality – irrespective of their location. </a:t>
            </a:r>
          </a:p>
          <a:p>
            <a:pPr marL="228600" indent="-228600">
              <a:buAutoNum type="arabicPeriod"/>
            </a:pPr>
            <a:r>
              <a:rPr lang="en-US" dirty="0">
                <a:ea typeface="+mn-lt"/>
                <a:cs typeface="+mn-lt"/>
              </a:rPr>
              <a:t>Diversify their product portfolio – to ensure long term sustainable viability. </a:t>
            </a:r>
          </a:p>
          <a:p>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Their strategy uses Ansoff matrix to focus on product development strategy and diversification </a:t>
            </a:r>
          </a:p>
          <a:p>
            <a:endParaRPr lang="en-GB" dirty="0">
              <a:cs typeface="Calibri"/>
            </a:endParaRPr>
          </a:p>
        </p:txBody>
      </p:sp>
      <p:sp>
        <p:nvSpPr>
          <p:cNvPr id="4" name="Slide Number Placeholder 3"/>
          <p:cNvSpPr>
            <a:spLocks noGrp="1"/>
          </p:cNvSpPr>
          <p:nvPr>
            <p:ph type="sldNum" sz="quarter" idx="5"/>
          </p:nvPr>
        </p:nvSpPr>
        <p:spPr/>
        <p:txBody>
          <a:bodyPr/>
          <a:lstStyle/>
          <a:p>
            <a:fld id="{53078240-387E-45A9-B15D-3A223D74DA68}" type="slidenum">
              <a:rPr lang="en-US" smtClean="0"/>
              <a:t>7</a:t>
            </a:fld>
            <a:endParaRPr lang="en-US"/>
          </a:p>
        </p:txBody>
      </p:sp>
    </p:spTree>
    <p:extLst>
      <p:ext uri="{BB962C8B-B14F-4D97-AF65-F5344CB8AC3E}">
        <p14:creationId xmlns:p14="http://schemas.microsoft.com/office/powerpoint/2010/main" val="122000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3078240-387E-45A9-B15D-3A223D74DA68}" type="slidenum">
              <a:rPr lang="en-US" smtClean="0"/>
              <a:t>8</a:t>
            </a:fld>
            <a:endParaRPr lang="en-US"/>
          </a:p>
        </p:txBody>
      </p:sp>
    </p:spTree>
    <p:extLst>
      <p:ext uri="{BB962C8B-B14F-4D97-AF65-F5344CB8AC3E}">
        <p14:creationId xmlns:p14="http://schemas.microsoft.com/office/powerpoint/2010/main" val="3430486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Aston Martin is following differentiation focus strategy in line with Porter’s competitive model. </a:t>
            </a:r>
          </a:p>
          <a:p>
            <a:endParaRPr lang="en-US" dirty="0"/>
          </a:p>
          <a:p>
            <a:r>
              <a:rPr lang="en-US" dirty="0"/>
              <a:t>They have a 3 phase business model – with each phase with a 7 year life cycle. Since 2015, the secret behind their success is based on following a strategic plan consisting of 6 core pillars. </a:t>
            </a:r>
          </a:p>
          <a:p>
            <a:endParaRPr lang="en-US" dirty="0"/>
          </a:p>
          <a:p>
            <a:r>
              <a:rPr lang="en-US" dirty="0"/>
              <a:t>• Inspiring customer-focused luxury products </a:t>
            </a:r>
          </a:p>
          <a:p>
            <a:r>
              <a:rPr lang="en-US" dirty="0"/>
              <a:t>• Strengthened global brand and sales power </a:t>
            </a:r>
          </a:p>
          <a:p>
            <a:r>
              <a:rPr lang="en-US" dirty="0"/>
              <a:t>• World-class value and lean processes </a:t>
            </a:r>
          </a:p>
          <a:p>
            <a:r>
              <a:rPr lang="en-US" dirty="0"/>
              <a:t>• Top-class quality </a:t>
            </a:r>
          </a:p>
          <a:p>
            <a:r>
              <a:rPr lang="en-US" dirty="0"/>
              <a:t>• Passionate people and culture and corporate responsibility </a:t>
            </a:r>
          </a:p>
          <a:p>
            <a:r>
              <a:rPr lang="en-US" dirty="0"/>
              <a:t>• Clear long-term financial framework</a:t>
            </a:r>
          </a:p>
          <a:p>
            <a:endParaRPr lang="en-US" dirty="0"/>
          </a:p>
          <a:p>
            <a:r>
              <a:rPr lang="en-US" dirty="0"/>
              <a:t>Their product portfolio is comprising of core products and special items. </a:t>
            </a:r>
            <a:endParaRPr lang="en-GB" dirty="0"/>
          </a:p>
        </p:txBody>
      </p:sp>
      <p:sp>
        <p:nvSpPr>
          <p:cNvPr id="4" name="Slide Number Placeholder 3"/>
          <p:cNvSpPr>
            <a:spLocks noGrp="1"/>
          </p:cNvSpPr>
          <p:nvPr>
            <p:ph type="sldNum" sz="quarter" idx="5"/>
          </p:nvPr>
        </p:nvSpPr>
        <p:spPr/>
        <p:txBody>
          <a:bodyPr/>
          <a:lstStyle/>
          <a:p>
            <a:fld id="{53078240-387E-45A9-B15D-3A223D74DA68}" type="slidenum">
              <a:rPr lang="en-US" smtClean="0"/>
              <a:t>9</a:t>
            </a:fld>
            <a:endParaRPr lang="en-US"/>
          </a:p>
        </p:txBody>
      </p:sp>
    </p:spTree>
    <p:extLst>
      <p:ext uri="{BB962C8B-B14F-4D97-AF65-F5344CB8AC3E}">
        <p14:creationId xmlns:p14="http://schemas.microsoft.com/office/powerpoint/2010/main" val="247398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7213-D948-4961-A7D5-1851BB4B44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388B06-003B-40BE-999E-473A9D22E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7200D2-B37B-4AC4-81EF-72F0E5DDB329}"/>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B24A1CD5-C3E3-4C48-B50B-F1D63B5397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DC750D-EBCA-4ED6-B6D9-5D5C62158963}"/>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1199899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D393-289D-458F-9F13-119BD16E978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A0CA8B-7415-44EA-BB1C-B1CC6B059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C5E21E-FF47-44E3-AACF-BDAEF707BC25}"/>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C731BE33-0E64-48BF-A614-355D2A9C74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C88816-B9E0-4AA5-95F0-43E125BE9DDB}"/>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1587122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B676C6-2EC5-47D5-9BDC-9310805EC7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9DE5D9-9077-4664-A3DE-00D591EA84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07D87-41D3-4C01-9638-B7A091EE9475}"/>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AE9BADAB-4EF5-48B6-B6D4-DA5B51DFC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0DF527-4C7C-4B21-8F6A-325364F76D1E}"/>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69215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E15D-E89F-422B-AF22-9FFB8A7434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9C4790-D8F4-4ED5-BBE9-40E485867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D77C7-6733-45A8-A7C2-730B9E3DCA54}"/>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3AE3E6F5-81EE-4B87-B340-B73A42632C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3DBC1-DA65-4FD6-8384-A307C84BF14E}"/>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188156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13D6-0DBD-4047-A4F6-DEF345C445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8E076BD-598A-42FE-8020-6A3E09AA8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28A0-4607-4E28-8F14-32E60485604B}"/>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8C451ADF-15EC-455E-B36F-4F045AA74A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E04768-2980-4D2F-A53B-CF958D0F6A1F}"/>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3393391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6B95-E382-40BE-818F-B885C52A21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6FADEC-BB6C-40C4-9F0B-914E606CAC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E7A090D-AB96-424E-88A0-6075955BC0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A47791F-1AD3-44DC-A11B-3A9DB4647A2A}"/>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6" name="Footer Placeholder 5">
            <a:extLst>
              <a:ext uri="{FF2B5EF4-FFF2-40B4-BE49-F238E27FC236}">
                <a16:creationId xmlns:a16="http://schemas.microsoft.com/office/drawing/2014/main" id="{C64FCF1E-F5AF-4067-852F-9903EB942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A16BDA-EB6D-4ECE-ABC2-8D4622068E67}"/>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28728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F0E8-0F24-4EB2-9AE5-A69EB5487D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4F466C-BFCD-4760-8045-D7AC4215E6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ADA7F-6A6A-4321-B189-7C9ACC6FD6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C423AD-A09E-478F-865B-F88E2DB53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B68E-76E9-476A-B1DA-CFD518036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D98075-067B-46A4-8F53-839B8101A488}"/>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8" name="Footer Placeholder 7">
            <a:extLst>
              <a:ext uri="{FF2B5EF4-FFF2-40B4-BE49-F238E27FC236}">
                <a16:creationId xmlns:a16="http://schemas.microsoft.com/office/drawing/2014/main" id="{99E73E81-45E7-48EB-A100-ABA38DDC560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650ACD-0DBA-4F90-83DC-7CB6B2543190}"/>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2805372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E508-B166-43C5-A997-5469ABF0A27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B8BAAFA-EDEE-4FE6-BA3B-1564BBC95C70}"/>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4" name="Footer Placeholder 3">
            <a:extLst>
              <a:ext uri="{FF2B5EF4-FFF2-40B4-BE49-F238E27FC236}">
                <a16:creationId xmlns:a16="http://schemas.microsoft.com/office/drawing/2014/main" id="{336E8629-F60A-42BA-BF3B-BC29C2756FF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6D7FCD-494E-466D-867D-4304E29F1161}"/>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232331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88002-DC60-4DD2-9BD2-46E3071D3A2C}"/>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3" name="Footer Placeholder 2">
            <a:extLst>
              <a:ext uri="{FF2B5EF4-FFF2-40B4-BE49-F238E27FC236}">
                <a16:creationId xmlns:a16="http://schemas.microsoft.com/office/drawing/2014/main" id="{3EC33B3C-25A3-4F97-A708-F12C5D4AF30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C2351F-874C-4AC6-9543-FAF0DCCD7C93}"/>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183437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AC9A-1DE3-44CA-9CA8-20E59D106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77F5098-B370-44E0-807F-F14E1E34F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9B04D12-F043-43B1-A1D6-02AD8B11C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8706F-C486-4579-B4C7-2C05B175A5A4}"/>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6" name="Footer Placeholder 5">
            <a:extLst>
              <a:ext uri="{FF2B5EF4-FFF2-40B4-BE49-F238E27FC236}">
                <a16:creationId xmlns:a16="http://schemas.microsoft.com/office/drawing/2014/main" id="{6F2DCE51-0889-41BE-8C84-38F865AC07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0ED523-A52A-4A7F-8589-00FA6457460D}"/>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15583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67AB-01A0-4870-9BE7-0FF480D7C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4EC233-7464-4F71-8852-500B93C17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8DA6A5A-2A7E-4FF2-A6C0-E828816FF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70AAA-17C3-4B36-A424-B48B65F38BB0}"/>
              </a:ext>
            </a:extLst>
          </p:cNvPr>
          <p:cNvSpPr>
            <a:spLocks noGrp="1"/>
          </p:cNvSpPr>
          <p:nvPr>
            <p:ph type="dt" sz="half" idx="10"/>
          </p:nvPr>
        </p:nvSpPr>
        <p:spPr/>
        <p:txBody>
          <a:bodyPr/>
          <a:lstStyle/>
          <a:p>
            <a:fld id="{3B47BD13-AE11-466C-931A-A36284521F38}" type="datetimeFigureOut">
              <a:rPr lang="en-GB" smtClean="0"/>
              <a:t>28/02/2021</a:t>
            </a:fld>
            <a:endParaRPr lang="en-GB"/>
          </a:p>
        </p:txBody>
      </p:sp>
      <p:sp>
        <p:nvSpPr>
          <p:cNvPr id="6" name="Footer Placeholder 5">
            <a:extLst>
              <a:ext uri="{FF2B5EF4-FFF2-40B4-BE49-F238E27FC236}">
                <a16:creationId xmlns:a16="http://schemas.microsoft.com/office/drawing/2014/main" id="{DDFBF4B4-B8EA-4A12-BDFE-53133B65E1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1A23E3-7D5A-4DCE-885C-39E5A460BCAB}"/>
              </a:ext>
            </a:extLst>
          </p:cNvPr>
          <p:cNvSpPr>
            <a:spLocks noGrp="1"/>
          </p:cNvSpPr>
          <p:nvPr>
            <p:ph type="sldNum" sz="quarter" idx="12"/>
          </p:nvPr>
        </p:nvSpPr>
        <p:spPr/>
        <p:txBody>
          <a:bodyPr/>
          <a:lstStyle/>
          <a:p>
            <a:fld id="{2B1537ED-2D04-4D1F-88FA-2808587E8BE5}" type="slidenum">
              <a:rPr lang="en-GB" smtClean="0"/>
              <a:t>‹#›</a:t>
            </a:fld>
            <a:endParaRPr lang="en-GB"/>
          </a:p>
        </p:txBody>
      </p:sp>
    </p:spTree>
    <p:extLst>
      <p:ext uri="{BB962C8B-B14F-4D97-AF65-F5344CB8AC3E}">
        <p14:creationId xmlns:p14="http://schemas.microsoft.com/office/powerpoint/2010/main" val="408560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5F22AC-E720-460B-8738-A81F916C2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39CB7E-BA5F-4C41-B815-462A6EE9E2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231B51-FDFE-453D-9027-BA8197B75C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7BD13-AE11-466C-931A-A36284521F38}" type="datetimeFigureOut">
              <a:rPr lang="en-GB" smtClean="0"/>
              <a:t>28/02/2021</a:t>
            </a:fld>
            <a:endParaRPr lang="en-GB"/>
          </a:p>
        </p:txBody>
      </p:sp>
      <p:sp>
        <p:nvSpPr>
          <p:cNvPr id="5" name="Footer Placeholder 4">
            <a:extLst>
              <a:ext uri="{FF2B5EF4-FFF2-40B4-BE49-F238E27FC236}">
                <a16:creationId xmlns:a16="http://schemas.microsoft.com/office/drawing/2014/main" id="{C0304D31-C436-4BB1-ACD6-52311E330A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4C293B-4B22-4893-BDB2-D521C3D03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537ED-2D04-4D1F-88FA-2808587E8BE5}" type="slidenum">
              <a:rPr lang="en-GB" smtClean="0"/>
              <a:t>‹#›</a:t>
            </a:fld>
            <a:endParaRPr lang="en-GB"/>
          </a:p>
        </p:txBody>
      </p:sp>
    </p:spTree>
    <p:extLst>
      <p:ext uri="{BB962C8B-B14F-4D97-AF65-F5344CB8AC3E}">
        <p14:creationId xmlns:p14="http://schemas.microsoft.com/office/powerpoint/2010/main" val="4256337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chart" Target="../charts/char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mlcorp.blob.core.windows.net/default-storage/docs/default-source/documents/bondholders/financial-releases-and-presentations/2016/aston-martin-holdings-(uk)-limited-2016-annual-report-amp-financial-statements.pdf?sfvrsn=b4e5283c_4" TargetMode="External"/><Relationship Id="rId2" Type="http://schemas.openxmlformats.org/officeDocument/2006/relationships/hyperlink" Target="https://amlcorp.blob.core.windows.net/default-storage/docs/default-source/documents/results-centre/2020---results-centre/equity-investment-and-right-issue/equity-investment-and-rights-issue---press-release.pdf?sfvrsn=301a3ffe_4" TargetMode="External"/><Relationship Id="rId1" Type="http://schemas.openxmlformats.org/officeDocument/2006/relationships/slideLayout" Target="../slideLayouts/slideLayout2.xml"/><Relationship Id="rId6" Type="http://schemas.openxmlformats.org/officeDocument/2006/relationships/hyperlink" Target="https://inews.co.uk/news/business/aston-martin-james-bond-boost-new-film-no-time-to-die-sales-919477" TargetMode="External"/><Relationship Id="rId5" Type="http://schemas.openxmlformats.org/officeDocument/2006/relationships/hyperlink" Target="https://www.theguardian.com/business/2019/jun/10/aston-martin-targets-wealthy-women-first-suv-dbx" TargetMode="External"/><Relationship Id="rId4" Type="http://schemas.openxmlformats.org/officeDocument/2006/relationships/hyperlink" Target="https://www.fool.com/investing/2019/03/04/aston-martin-lagondas-profit-grew-in-2018-but-brex.aspx"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euters.com/companies/AML.L/financials" TargetMode="External"/><Relationship Id="rId2" Type="http://schemas.openxmlformats.org/officeDocument/2006/relationships/hyperlink" Target="https://inews.co.uk/news/business/aston-martin-james-bond-boost-new-film-no-time-to-die-sales-91947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52ACF-B59E-40EC-96C5-3CC913E77720}"/>
              </a:ext>
            </a:extLst>
          </p:cNvPr>
          <p:cNvPicPr>
            <a:picLocks noChangeAspect="1"/>
          </p:cNvPicPr>
          <p:nvPr/>
        </p:nvPicPr>
        <p:blipFill rotWithShape="1">
          <a:blip r:embed="rId3"/>
          <a:srcRect t="6449" b="14077"/>
          <a:stretch/>
        </p:blipFill>
        <p:spPr>
          <a:xfrm>
            <a:off x="0" y="1097280"/>
            <a:ext cx="12192000" cy="4783756"/>
          </a:xfrm>
          <a:prstGeom prst="rect">
            <a:avLst/>
          </a:prstGeom>
        </p:spPr>
      </p:pic>
      <p:sp>
        <p:nvSpPr>
          <p:cNvPr id="2" name="Title 1">
            <a:extLst>
              <a:ext uri="{FF2B5EF4-FFF2-40B4-BE49-F238E27FC236}">
                <a16:creationId xmlns:a16="http://schemas.microsoft.com/office/drawing/2014/main" id="{AE366215-6900-4441-A6CC-8C0E97BF91DE}"/>
              </a:ext>
            </a:extLst>
          </p:cNvPr>
          <p:cNvSpPr>
            <a:spLocks noGrp="1"/>
          </p:cNvSpPr>
          <p:nvPr>
            <p:ph type="ctrTitle"/>
          </p:nvPr>
        </p:nvSpPr>
        <p:spPr>
          <a:xfrm>
            <a:off x="1389246" y="140586"/>
            <a:ext cx="9144000" cy="956694"/>
          </a:xfrm>
        </p:spPr>
        <p:txBody>
          <a:bodyPr/>
          <a:lstStyle/>
          <a:p>
            <a:r>
              <a:rPr lang="en-US" b="1">
                <a:solidFill>
                  <a:srgbClr val="A80000"/>
                </a:solidFill>
                <a:latin typeface="Helvetica" panose="020B0604020202020204" pitchFamily="34" charset="0"/>
                <a:cs typeface="Helvetica" panose="020B0604020202020204" pitchFamily="34" charset="0"/>
              </a:rPr>
              <a:t>Aston Martin </a:t>
            </a:r>
            <a:r>
              <a:rPr lang="en-US" b="1">
                <a:latin typeface="Helvetica" panose="020B0604020202020204" pitchFamily="34" charset="0"/>
                <a:cs typeface="Helvetica" panose="020B0604020202020204" pitchFamily="34" charset="0"/>
              </a:rPr>
              <a:t>Lagonda</a:t>
            </a:r>
            <a:endParaRPr lang="en-GB" b="1">
              <a:latin typeface="Helvetica" panose="020B0604020202020204" pitchFamily="34" charset="0"/>
              <a:cs typeface="Helvetica" panose="020B0604020202020204" pitchFamily="34" charset="0"/>
            </a:endParaRPr>
          </a:p>
        </p:txBody>
      </p:sp>
      <p:sp>
        <p:nvSpPr>
          <p:cNvPr id="3" name="Subtitle 2">
            <a:extLst>
              <a:ext uri="{FF2B5EF4-FFF2-40B4-BE49-F238E27FC236}">
                <a16:creationId xmlns:a16="http://schemas.microsoft.com/office/drawing/2014/main" id="{4FAD6522-0520-418B-9D83-E7D5BCED7187}"/>
              </a:ext>
            </a:extLst>
          </p:cNvPr>
          <p:cNvSpPr>
            <a:spLocks noGrp="1"/>
          </p:cNvSpPr>
          <p:nvPr>
            <p:ph type="subTitle" idx="1"/>
          </p:nvPr>
        </p:nvSpPr>
        <p:spPr>
          <a:xfrm>
            <a:off x="0" y="6039434"/>
            <a:ext cx="12192000" cy="541247"/>
          </a:xfrm>
        </p:spPr>
        <p:txBody>
          <a:bodyPr>
            <a:normAutofit/>
          </a:bodyPr>
          <a:lstStyle/>
          <a:p>
            <a:r>
              <a:rPr lang="en-US" sz="2800"/>
              <a:t>WORLD’S </a:t>
            </a:r>
            <a:r>
              <a:rPr lang="en-US" sz="2800" b="1">
                <a:solidFill>
                  <a:srgbClr val="A80000"/>
                </a:solidFill>
              </a:rPr>
              <a:t>ONLY</a:t>
            </a:r>
            <a:r>
              <a:rPr lang="en-US" sz="2800"/>
              <a:t> INDEPENDENT LUXURY CAR GROUP</a:t>
            </a:r>
            <a:endParaRPr lang="en-GB" sz="2800"/>
          </a:p>
        </p:txBody>
      </p:sp>
      <p:sp>
        <p:nvSpPr>
          <p:cNvPr id="5" name="Content Placeholder 2">
            <a:extLst>
              <a:ext uri="{FF2B5EF4-FFF2-40B4-BE49-F238E27FC236}">
                <a16:creationId xmlns:a16="http://schemas.microsoft.com/office/drawing/2014/main" id="{CBF749F5-9C0E-478F-80D6-17AC2736B954}"/>
              </a:ext>
            </a:extLst>
          </p:cNvPr>
          <p:cNvSpPr txBox="1">
            <a:spLocks/>
          </p:cNvSpPr>
          <p:nvPr/>
        </p:nvSpPr>
        <p:spPr>
          <a:xfrm>
            <a:off x="0" y="4703221"/>
            <a:ext cx="3757814" cy="105749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300" dirty="0">
                <a:solidFill>
                  <a:schemeClr val="bg1"/>
                </a:solidFill>
              </a:rPr>
              <a:t>EHSANULLAH AMERKHIL (9826038)</a:t>
            </a:r>
            <a:endParaRPr lang="en-GB" sz="1300" dirty="0">
              <a:solidFill>
                <a:schemeClr val="bg1"/>
              </a:solidFill>
            </a:endParaRPr>
          </a:p>
          <a:p>
            <a:pPr algn="l"/>
            <a:r>
              <a:rPr lang="en-US" sz="1300" dirty="0">
                <a:solidFill>
                  <a:schemeClr val="bg1"/>
                </a:solidFill>
              </a:rPr>
              <a:t>JOSHUA KASSEM (6701448)</a:t>
            </a:r>
          </a:p>
          <a:p>
            <a:pPr algn="l"/>
            <a:r>
              <a:rPr lang="en-US" sz="1300" dirty="0">
                <a:solidFill>
                  <a:schemeClr val="bg1"/>
                </a:solidFill>
              </a:rPr>
              <a:t>NISAR AHMAD </a:t>
            </a:r>
            <a:r>
              <a:rPr lang="en-US" sz="1300" dirty="0" err="1">
                <a:solidFill>
                  <a:schemeClr val="bg1"/>
                </a:solidFill>
              </a:rPr>
              <a:t>AMARKHIL</a:t>
            </a:r>
            <a:r>
              <a:rPr lang="en-US" sz="1300" dirty="0">
                <a:solidFill>
                  <a:schemeClr val="bg1"/>
                </a:solidFill>
              </a:rPr>
              <a:t> ( 9733367)</a:t>
            </a:r>
            <a:endParaRPr lang="en-GB" sz="1300" dirty="0">
              <a:solidFill>
                <a:schemeClr val="bg1"/>
              </a:solidFill>
            </a:endParaRPr>
          </a:p>
          <a:p>
            <a:pPr algn="l"/>
            <a:r>
              <a:rPr lang="en-US" sz="1300" dirty="0">
                <a:solidFill>
                  <a:schemeClr val="bg1"/>
                </a:solidFill>
              </a:rPr>
              <a:t>WILLIAM </a:t>
            </a:r>
            <a:r>
              <a:rPr lang="en-US" sz="1300" dirty="0" err="1">
                <a:solidFill>
                  <a:schemeClr val="bg1"/>
                </a:solidFill>
              </a:rPr>
              <a:t>AMPAABENG</a:t>
            </a:r>
            <a:r>
              <a:rPr lang="en-US" sz="1300" dirty="0">
                <a:solidFill>
                  <a:schemeClr val="bg1"/>
                </a:solidFill>
              </a:rPr>
              <a:t> </a:t>
            </a:r>
            <a:r>
              <a:rPr lang="en-US" sz="1300" dirty="0" err="1">
                <a:solidFill>
                  <a:schemeClr val="bg1"/>
                </a:solidFill>
              </a:rPr>
              <a:t>KYEREMEH</a:t>
            </a:r>
            <a:r>
              <a:rPr lang="en-US" sz="1300" dirty="0">
                <a:solidFill>
                  <a:schemeClr val="bg1"/>
                </a:solidFill>
              </a:rPr>
              <a:t>  (9852576)</a:t>
            </a:r>
          </a:p>
        </p:txBody>
      </p:sp>
    </p:spTree>
    <p:extLst>
      <p:ext uri="{BB962C8B-B14F-4D97-AF65-F5344CB8AC3E}">
        <p14:creationId xmlns:p14="http://schemas.microsoft.com/office/powerpoint/2010/main" val="457058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3FF0-5707-49AC-B0F5-268702AD7443}"/>
              </a:ext>
            </a:extLst>
          </p:cNvPr>
          <p:cNvSpPr>
            <a:spLocks noGrp="1"/>
          </p:cNvSpPr>
          <p:nvPr>
            <p:ph type="title"/>
          </p:nvPr>
        </p:nvSpPr>
        <p:spPr>
          <a:xfrm>
            <a:off x="609514" y="424624"/>
            <a:ext cx="9969586" cy="688579"/>
          </a:xfrm>
        </p:spPr>
        <p:txBody>
          <a:bodyPr>
            <a:normAutofit fontScale="90000"/>
          </a:bodyPr>
          <a:lstStyle/>
          <a:p>
            <a:pPr algn="ctr"/>
            <a:r>
              <a:rPr lang="en-US" b="1" dirty="0">
                <a:solidFill>
                  <a:srgbClr val="A80000"/>
                </a:solidFill>
                <a:ea typeface="+mj-lt"/>
                <a:cs typeface="+mj-lt"/>
              </a:rPr>
              <a:t>TOP NOTCH-TECHNOLOGY</a:t>
            </a:r>
          </a:p>
        </p:txBody>
      </p:sp>
      <p:pic>
        <p:nvPicPr>
          <p:cNvPr id="15" name="Picture 14">
            <a:extLst>
              <a:ext uri="{FF2B5EF4-FFF2-40B4-BE49-F238E27FC236}">
                <a16:creationId xmlns:a16="http://schemas.microsoft.com/office/drawing/2014/main" id="{60742882-46F3-4AB3-9105-33D5268EC3EE}"/>
              </a:ext>
            </a:extLst>
          </p:cNvPr>
          <p:cNvPicPr>
            <a:picLocks noChangeAspect="1"/>
          </p:cNvPicPr>
          <p:nvPr/>
        </p:nvPicPr>
        <p:blipFill rotWithShape="1">
          <a:blip r:embed="rId3"/>
          <a:srcRect l="1365" r="2612" b="2048"/>
          <a:stretch/>
        </p:blipFill>
        <p:spPr>
          <a:xfrm>
            <a:off x="609514" y="1223278"/>
            <a:ext cx="7150186" cy="4860022"/>
          </a:xfrm>
          <a:prstGeom prst="rect">
            <a:avLst/>
          </a:prstGeom>
        </p:spPr>
      </p:pic>
      <p:sp>
        <p:nvSpPr>
          <p:cNvPr id="17" name="TextBox 16">
            <a:extLst>
              <a:ext uri="{FF2B5EF4-FFF2-40B4-BE49-F238E27FC236}">
                <a16:creationId xmlns:a16="http://schemas.microsoft.com/office/drawing/2014/main" id="{8D509C1D-D961-4088-B8EE-C667B219FD00}"/>
              </a:ext>
            </a:extLst>
          </p:cNvPr>
          <p:cNvSpPr txBox="1"/>
          <p:nvPr/>
        </p:nvSpPr>
        <p:spPr>
          <a:xfrm>
            <a:off x="7828596" y="1181460"/>
            <a:ext cx="421205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pPr marL="457200" indent="-457200">
              <a:buFontTx/>
              <a:buAutoNum type="arabicPeriod"/>
            </a:pPr>
            <a:r>
              <a:rPr lang="en-US" sz="2000" dirty="0">
                <a:solidFill>
                  <a:schemeClr val="tx1">
                    <a:lumMod val="50000"/>
                    <a:lumOff val="50000"/>
                  </a:schemeClr>
                </a:solidFill>
              </a:rPr>
              <a:t>Power: </a:t>
            </a:r>
            <a:r>
              <a:rPr lang="en-US" sz="2000" b="0" dirty="0">
                <a:solidFill>
                  <a:schemeClr val="tx1">
                    <a:lumMod val="50000"/>
                    <a:lumOff val="50000"/>
                  </a:schemeClr>
                </a:solidFill>
              </a:rPr>
              <a:t>4 liters twin turbo V8 with 550hp 700Nm Torque </a:t>
            </a:r>
          </a:p>
          <a:p>
            <a:pPr marL="457200" indent="-457200">
              <a:buFontTx/>
              <a:buAutoNum type="arabicPeriod"/>
            </a:pPr>
            <a:endParaRPr lang="en-US" sz="2000" b="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Speed: </a:t>
            </a:r>
            <a:r>
              <a:rPr lang="en-US" sz="2000" b="0" dirty="0">
                <a:solidFill>
                  <a:schemeClr val="tx1">
                    <a:lumMod val="50000"/>
                    <a:lumOff val="50000"/>
                  </a:schemeClr>
                </a:solidFill>
              </a:rPr>
              <a:t>0-60mph in 4 .5 seconds with top speed at 181mph</a:t>
            </a:r>
          </a:p>
          <a:p>
            <a:pPr marL="457200" indent="-457200">
              <a:buAutoNum type="arabicPeriod"/>
            </a:pPr>
            <a:endParaRPr lang="en-US" sz="2000" b="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No terrain barrier: </a:t>
            </a:r>
            <a:r>
              <a:rPr lang="en-US" sz="2000" b="0" dirty="0">
                <a:solidFill>
                  <a:schemeClr val="tx1">
                    <a:lumMod val="50000"/>
                    <a:lumOff val="50000"/>
                  </a:schemeClr>
                </a:solidFill>
              </a:rPr>
              <a:t>6 adaptive driving modes (4 on road and 2 off road), can go as high as 45mm off the road</a:t>
            </a:r>
          </a:p>
          <a:p>
            <a:pPr marL="457200" indent="-457200">
              <a:buAutoNum type="arabicPeriod"/>
            </a:pPr>
            <a:endParaRPr lang="en-US" sz="2000" b="0" dirty="0">
              <a:solidFill>
                <a:schemeClr val="tx1">
                  <a:lumMod val="50000"/>
                  <a:lumOff val="50000"/>
                </a:schemeClr>
              </a:solidFill>
            </a:endParaRPr>
          </a:p>
          <a:p>
            <a:pPr marL="457200" indent="-457200">
              <a:buAutoNum type="arabicPeriod"/>
            </a:pPr>
            <a:r>
              <a:rPr lang="en-US" sz="2000" dirty="0">
                <a:solidFill>
                  <a:schemeClr val="tx1">
                    <a:lumMod val="50000"/>
                    <a:lumOff val="50000"/>
                  </a:schemeClr>
                </a:solidFill>
              </a:rPr>
              <a:t>Towing Capacity </a:t>
            </a:r>
            <a:r>
              <a:rPr lang="en-US" sz="2000" b="0" dirty="0">
                <a:solidFill>
                  <a:schemeClr val="tx1">
                    <a:lumMod val="50000"/>
                    <a:lumOff val="50000"/>
                  </a:schemeClr>
                </a:solidFill>
              </a:rPr>
              <a:t>– 5490 pounds</a:t>
            </a:r>
          </a:p>
          <a:p>
            <a:pPr marL="457200" indent="-457200">
              <a:buAutoNum type="arabicPeriod"/>
            </a:pPr>
            <a:endParaRPr lang="en-US" sz="2000" b="0" dirty="0">
              <a:solidFill>
                <a:schemeClr val="tx1">
                  <a:lumMod val="50000"/>
                  <a:lumOff val="50000"/>
                </a:schemeClr>
              </a:solidFill>
            </a:endParaRPr>
          </a:p>
          <a:p>
            <a:pPr marL="457200" indent="-457200">
              <a:buAutoNum type="arabicPeriod"/>
            </a:pPr>
            <a:r>
              <a:rPr lang="en-US" sz="2000" dirty="0">
                <a:solidFill>
                  <a:schemeClr val="tx1">
                    <a:lumMod val="50000"/>
                    <a:lumOff val="50000"/>
                  </a:schemeClr>
                </a:solidFill>
              </a:rPr>
              <a:t>Capacity: </a:t>
            </a:r>
            <a:r>
              <a:rPr lang="en-US" sz="2000" b="0" dirty="0">
                <a:solidFill>
                  <a:schemeClr val="tx1">
                    <a:lumMod val="50000"/>
                    <a:lumOff val="50000"/>
                  </a:schemeClr>
                </a:solidFill>
              </a:rPr>
              <a:t>19.4 miles per gallon</a:t>
            </a:r>
          </a:p>
          <a:p>
            <a:pPr marL="457200" indent="-457200">
              <a:buAutoNum type="arabicPeriod"/>
            </a:pPr>
            <a:endParaRPr lang="en-US" sz="2000" b="0" dirty="0">
              <a:solidFill>
                <a:schemeClr val="tx1">
                  <a:lumMod val="50000"/>
                  <a:lumOff val="50000"/>
                </a:schemeClr>
              </a:solidFill>
            </a:endParaRPr>
          </a:p>
          <a:p>
            <a:pPr marL="457200" indent="-457200">
              <a:buAutoNum type="arabicPeriod"/>
            </a:pPr>
            <a:r>
              <a:rPr lang="en-US" sz="2000" dirty="0">
                <a:solidFill>
                  <a:schemeClr val="tx1">
                    <a:lumMod val="50000"/>
                    <a:lumOff val="50000"/>
                  </a:schemeClr>
                </a:solidFill>
              </a:rPr>
              <a:t>Output: </a:t>
            </a:r>
            <a:r>
              <a:rPr lang="en-US" sz="2000" b="0" dirty="0">
                <a:solidFill>
                  <a:schemeClr val="tx1">
                    <a:lumMod val="50000"/>
                    <a:lumOff val="50000"/>
                  </a:schemeClr>
                </a:solidFill>
              </a:rPr>
              <a:t>269g/km carbon output</a:t>
            </a:r>
          </a:p>
        </p:txBody>
      </p:sp>
      <p:cxnSp>
        <p:nvCxnSpPr>
          <p:cNvPr id="18" name="Straight Arrow Connector 17">
            <a:extLst>
              <a:ext uri="{FF2B5EF4-FFF2-40B4-BE49-F238E27FC236}">
                <a16:creationId xmlns:a16="http://schemas.microsoft.com/office/drawing/2014/main" id="{9501CF88-A46E-4772-AE33-F8E55A93C886}"/>
              </a:ext>
            </a:extLst>
          </p:cNvPr>
          <p:cNvCxnSpPr>
            <a:cxnSpLocks/>
          </p:cNvCxnSpPr>
          <p:nvPr/>
        </p:nvCxnSpPr>
        <p:spPr>
          <a:xfrm flipH="1" flipV="1">
            <a:off x="4838701" y="3386186"/>
            <a:ext cx="1755950" cy="818166"/>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DCE33665-D16D-4F17-80B3-BA7E02B1C9BF}"/>
              </a:ext>
            </a:extLst>
          </p:cNvPr>
          <p:cNvCxnSpPr>
            <a:cxnSpLocks/>
          </p:cNvCxnSpPr>
          <p:nvPr/>
        </p:nvCxnSpPr>
        <p:spPr>
          <a:xfrm flipH="1" flipV="1">
            <a:off x="8316793" y="3591940"/>
            <a:ext cx="143367" cy="612412"/>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30" name="Flowchart: Connector 29">
            <a:extLst>
              <a:ext uri="{FF2B5EF4-FFF2-40B4-BE49-F238E27FC236}">
                <a16:creationId xmlns:a16="http://schemas.microsoft.com/office/drawing/2014/main" id="{6A50848C-FEA9-4EB0-8427-B83734521E03}"/>
              </a:ext>
            </a:extLst>
          </p:cNvPr>
          <p:cNvSpPr/>
          <p:nvPr/>
        </p:nvSpPr>
        <p:spPr>
          <a:xfrm>
            <a:off x="6696095" y="4068988"/>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GB"/>
          </a:p>
        </p:txBody>
      </p:sp>
      <p:sp>
        <p:nvSpPr>
          <p:cNvPr id="36" name="Flowchart: Connector 35">
            <a:extLst>
              <a:ext uri="{FF2B5EF4-FFF2-40B4-BE49-F238E27FC236}">
                <a16:creationId xmlns:a16="http://schemas.microsoft.com/office/drawing/2014/main" id="{74D7B46E-3B64-4015-A150-D00E35CF74D2}"/>
              </a:ext>
            </a:extLst>
          </p:cNvPr>
          <p:cNvSpPr/>
          <p:nvPr/>
        </p:nvSpPr>
        <p:spPr>
          <a:xfrm>
            <a:off x="834638" y="5499358"/>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cxnSp>
        <p:nvCxnSpPr>
          <p:cNvPr id="14" name="Straight Arrow Connector 13">
            <a:extLst>
              <a:ext uri="{FF2B5EF4-FFF2-40B4-BE49-F238E27FC236}">
                <a16:creationId xmlns:a16="http://schemas.microsoft.com/office/drawing/2014/main" id="{E058D72F-E57A-43D4-8633-EC00DD88E2D5}"/>
              </a:ext>
            </a:extLst>
          </p:cNvPr>
          <p:cNvCxnSpPr>
            <a:cxnSpLocks/>
          </p:cNvCxnSpPr>
          <p:nvPr/>
        </p:nvCxnSpPr>
        <p:spPr>
          <a:xfrm flipV="1">
            <a:off x="1432076" y="5206670"/>
            <a:ext cx="908039" cy="470157"/>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3A24B332-8CA0-464C-9893-695B48CBE06F}"/>
              </a:ext>
            </a:extLst>
          </p:cNvPr>
          <p:cNvCxnSpPr>
            <a:cxnSpLocks/>
          </p:cNvCxnSpPr>
          <p:nvPr/>
        </p:nvCxnSpPr>
        <p:spPr>
          <a:xfrm flipH="1" flipV="1">
            <a:off x="4105640" y="5090275"/>
            <a:ext cx="491760" cy="544446"/>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21" name="Flowchart: Connector 20">
            <a:extLst>
              <a:ext uri="{FF2B5EF4-FFF2-40B4-BE49-F238E27FC236}">
                <a16:creationId xmlns:a16="http://schemas.microsoft.com/office/drawing/2014/main" id="{B880F8C2-E9B8-4217-9A4E-6774CF8BEF78}"/>
              </a:ext>
            </a:extLst>
          </p:cNvPr>
          <p:cNvSpPr/>
          <p:nvPr/>
        </p:nvSpPr>
        <p:spPr>
          <a:xfrm>
            <a:off x="4597400" y="5634721"/>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cxnSp>
        <p:nvCxnSpPr>
          <p:cNvPr id="22" name="Straight Arrow Connector 21">
            <a:extLst>
              <a:ext uri="{FF2B5EF4-FFF2-40B4-BE49-F238E27FC236}">
                <a16:creationId xmlns:a16="http://schemas.microsoft.com/office/drawing/2014/main" id="{03E5EB0D-505D-4D4B-9E01-DAC83C9D0006}"/>
              </a:ext>
            </a:extLst>
          </p:cNvPr>
          <p:cNvCxnSpPr>
            <a:cxnSpLocks/>
          </p:cNvCxnSpPr>
          <p:nvPr/>
        </p:nvCxnSpPr>
        <p:spPr>
          <a:xfrm flipH="1">
            <a:off x="6324123" y="2950617"/>
            <a:ext cx="888999" cy="464737"/>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26" name="Flowchart: Connector 25">
            <a:extLst>
              <a:ext uri="{FF2B5EF4-FFF2-40B4-BE49-F238E27FC236}">
                <a16:creationId xmlns:a16="http://schemas.microsoft.com/office/drawing/2014/main" id="{7A83D0BC-08CE-4DFA-81DB-327C5CD3F22A}"/>
              </a:ext>
            </a:extLst>
          </p:cNvPr>
          <p:cNvSpPr/>
          <p:nvPr/>
        </p:nvSpPr>
        <p:spPr>
          <a:xfrm>
            <a:off x="7213122" y="2679890"/>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cxnSp>
        <p:nvCxnSpPr>
          <p:cNvPr id="27" name="Straight Arrow Connector 26">
            <a:extLst>
              <a:ext uri="{FF2B5EF4-FFF2-40B4-BE49-F238E27FC236}">
                <a16:creationId xmlns:a16="http://schemas.microsoft.com/office/drawing/2014/main" id="{C8AC963A-E4B8-49DB-9634-60E73075516B}"/>
              </a:ext>
            </a:extLst>
          </p:cNvPr>
          <p:cNvCxnSpPr>
            <a:cxnSpLocks/>
          </p:cNvCxnSpPr>
          <p:nvPr/>
        </p:nvCxnSpPr>
        <p:spPr>
          <a:xfrm>
            <a:off x="1562100" y="3043762"/>
            <a:ext cx="523341" cy="342424"/>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28" name="Flowchart: Connector 27">
            <a:extLst>
              <a:ext uri="{FF2B5EF4-FFF2-40B4-BE49-F238E27FC236}">
                <a16:creationId xmlns:a16="http://schemas.microsoft.com/office/drawing/2014/main" id="{33C3C86A-E031-44D3-978C-9D8694101B4E}"/>
              </a:ext>
            </a:extLst>
          </p:cNvPr>
          <p:cNvSpPr/>
          <p:nvPr/>
        </p:nvSpPr>
        <p:spPr>
          <a:xfrm>
            <a:off x="1317288" y="2855512"/>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cxnSp>
        <p:nvCxnSpPr>
          <p:cNvPr id="31" name="Straight Arrow Connector 30">
            <a:extLst>
              <a:ext uri="{FF2B5EF4-FFF2-40B4-BE49-F238E27FC236}">
                <a16:creationId xmlns:a16="http://schemas.microsoft.com/office/drawing/2014/main" id="{C9E8BEBC-68DE-4512-88A6-1BA670EA586E}"/>
              </a:ext>
            </a:extLst>
          </p:cNvPr>
          <p:cNvCxnSpPr>
            <a:cxnSpLocks/>
          </p:cNvCxnSpPr>
          <p:nvPr/>
        </p:nvCxnSpPr>
        <p:spPr>
          <a:xfrm>
            <a:off x="1981200" y="2151159"/>
            <a:ext cx="523341" cy="342424"/>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32" name="Flowchart: Connector 31">
            <a:extLst>
              <a:ext uri="{FF2B5EF4-FFF2-40B4-BE49-F238E27FC236}">
                <a16:creationId xmlns:a16="http://schemas.microsoft.com/office/drawing/2014/main" id="{3B822D39-5BE6-4C31-AF67-F277E0A54B4D}"/>
              </a:ext>
            </a:extLst>
          </p:cNvPr>
          <p:cNvSpPr/>
          <p:nvPr/>
        </p:nvSpPr>
        <p:spPr>
          <a:xfrm>
            <a:off x="1680402" y="1821554"/>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spTree>
    <p:extLst>
      <p:ext uri="{BB962C8B-B14F-4D97-AF65-F5344CB8AC3E}">
        <p14:creationId xmlns:p14="http://schemas.microsoft.com/office/powerpoint/2010/main" val="248698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3FF0-5707-49AC-B0F5-268702AD7443}"/>
              </a:ext>
            </a:extLst>
          </p:cNvPr>
          <p:cNvSpPr>
            <a:spLocks noGrp="1"/>
          </p:cNvSpPr>
          <p:nvPr>
            <p:ph type="title"/>
          </p:nvPr>
        </p:nvSpPr>
        <p:spPr>
          <a:xfrm>
            <a:off x="838199" y="365125"/>
            <a:ext cx="8459911" cy="688579"/>
          </a:xfrm>
        </p:spPr>
        <p:txBody>
          <a:bodyPr>
            <a:normAutofit fontScale="90000"/>
          </a:bodyPr>
          <a:lstStyle/>
          <a:p>
            <a:pPr algn="ctr"/>
            <a:r>
              <a:rPr lang="en-US" b="1" dirty="0">
                <a:solidFill>
                  <a:srgbClr val="A80000"/>
                </a:solidFill>
                <a:ea typeface="+mj-lt"/>
                <a:cs typeface="+mj-lt"/>
              </a:rPr>
              <a:t>BUSINESS MODEL : EXQUISITE DESIGN</a:t>
            </a:r>
          </a:p>
        </p:txBody>
      </p:sp>
      <p:sp>
        <p:nvSpPr>
          <p:cNvPr id="19" name="TextBox 18">
            <a:extLst>
              <a:ext uri="{FF2B5EF4-FFF2-40B4-BE49-F238E27FC236}">
                <a16:creationId xmlns:a16="http://schemas.microsoft.com/office/drawing/2014/main" id="{B18E6294-5689-49EC-836B-B474A7195FF9}"/>
              </a:ext>
            </a:extLst>
          </p:cNvPr>
          <p:cNvSpPr txBox="1"/>
          <p:nvPr/>
        </p:nvSpPr>
        <p:spPr>
          <a:xfrm>
            <a:off x="10297955" y="1594945"/>
            <a:ext cx="15598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a:t>Family friendly</a:t>
            </a:r>
          </a:p>
        </p:txBody>
      </p:sp>
      <p:pic>
        <p:nvPicPr>
          <p:cNvPr id="1026" name="Picture 2" descr="Aston Martin DBX interior">
            <a:extLst>
              <a:ext uri="{FF2B5EF4-FFF2-40B4-BE49-F238E27FC236}">
                <a16:creationId xmlns:a16="http://schemas.microsoft.com/office/drawing/2014/main" id="{8FA197E4-55B9-4783-A306-B6CF11CD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700" y="1127771"/>
            <a:ext cx="8459911" cy="47587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732191-7383-4F08-B15C-796D15041F8E}"/>
              </a:ext>
            </a:extLst>
          </p:cNvPr>
          <p:cNvSpPr txBox="1"/>
          <p:nvPr/>
        </p:nvSpPr>
        <p:spPr>
          <a:xfrm>
            <a:off x="334187" y="1761312"/>
            <a:ext cx="285351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pPr marL="457200" indent="-457200">
              <a:buFontTx/>
              <a:buAutoNum type="arabicPeriod"/>
            </a:pPr>
            <a:r>
              <a:rPr lang="en-US" sz="2000" dirty="0">
                <a:solidFill>
                  <a:schemeClr val="tx1">
                    <a:lumMod val="50000"/>
                    <a:lumOff val="50000"/>
                  </a:schemeClr>
                </a:solidFill>
              </a:rPr>
              <a:t>Classy Interiors</a:t>
            </a:r>
          </a:p>
          <a:p>
            <a:pPr marL="457200" indent="-457200">
              <a:buFontTx/>
              <a:buAutoNum type="arabicPeriod"/>
            </a:pPr>
            <a:endParaRPr lang="en-US" sz="2000" b="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Family friendly</a:t>
            </a:r>
            <a:endParaRPr lang="en-US" sz="2000" b="0" dirty="0">
              <a:solidFill>
                <a:schemeClr val="tx1">
                  <a:lumMod val="50000"/>
                  <a:lumOff val="50000"/>
                </a:schemeClr>
              </a:solidFill>
            </a:endParaRPr>
          </a:p>
          <a:p>
            <a:pPr marL="457200" indent="-457200">
              <a:buAutoNum type="arabicPeriod"/>
            </a:pPr>
            <a:endParaRPr lang="en-US" sz="2000" b="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Spacious</a:t>
            </a:r>
          </a:p>
          <a:p>
            <a:pPr marL="457200" indent="-457200">
              <a:buFontTx/>
              <a:buAutoNum type="arabicPeriod"/>
            </a:pPr>
            <a:endParaRPr lang="en-US" sz="200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Female Friendly</a:t>
            </a:r>
          </a:p>
          <a:p>
            <a:pPr marL="457200" indent="-457200">
              <a:buFontTx/>
              <a:buAutoNum type="arabicPeriod"/>
            </a:pPr>
            <a:endParaRPr lang="en-US" sz="200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Custom made</a:t>
            </a:r>
          </a:p>
          <a:p>
            <a:pPr marL="457200" indent="-457200">
              <a:buFontTx/>
              <a:buAutoNum type="arabicPeriod"/>
            </a:pPr>
            <a:endParaRPr lang="en-US" sz="2000" b="0" dirty="0">
              <a:solidFill>
                <a:schemeClr val="tx1">
                  <a:lumMod val="50000"/>
                  <a:lumOff val="50000"/>
                </a:schemeClr>
              </a:solidFill>
            </a:endParaRPr>
          </a:p>
          <a:p>
            <a:pPr marL="457200" indent="-457200">
              <a:buFontTx/>
              <a:buAutoNum type="arabicPeriod"/>
            </a:pPr>
            <a:r>
              <a:rPr lang="en-US" sz="2000" dirty="0">
                <a:solidFill>
                  <a:schemeClr val="tx1">
                    <a:lumMod val="50000"/>
                    <a:lumOff val="50000"/>
                  </a:schemeClr>
                </a:solidFill>
              </a:rPr>
              <a:t>Brand</a:t>
            </a:r>
            <a:r>
              <a:rPr lang="en-US" sz="2000" b="0" dirty="0">
                <a:solidFill>
                  <a:schemeClr val="tx1">
                    <a:lumMod val="50000"/>
                    <a:lumOff val="50000"/>
                  </a:schemeClr>
                </a:solidFill>
              </a:rPr>
              <a:t> </a:t>
            </a:r>
            <a:r>
              <a:rPr lang="en-US" sz="2000" dirty="0">
                <a:solidFill>
                  <a:schemeClr val="tx1">
                    <a:lumMod val="50000"/>
                    <a:lumOff val="50000"/>
                  </a:schemeClr>
                </a:solidFill>
              </a:rPr>
              <a:t>New</a:t>
            </a:r>
            <a:r>
              <a:rPr lang="en-US" sz="2000" b="0" dirty="0">
                <a:solidFill>
                  <a:schemeClr val="tx1">
                    <a:lumMod val="50000"/>
                    <a:lumOff val="50000"/>
                  </a:schemeClr>
                </a:solidFill>
              </a:rPr>
              <a:t> </a:t>
            </a:r>
            <a:r>
              <a:rPr lang="en-US" sz="2000" dirty="0">
                <a:solidFill>
                  <a:schemeClr val="tx1">
                    <a:lumMod val="50000"/>
                    <a:lumOff val="50000"/>
                  </a:schemeClr>
                </a:solidFill>
              </a:rPr>
              <a:t>Structure</a:t>
            </a:r>
          </a:p>
        </p:txBody>
      </p:sp>
      <p:cxnSp>
        <p:nvCxnSpPr>
          <p:cNvPr id="17" name="Straight Arrow Connector 16">
            <a:extLst>
              <a:ext uri="{FF2B5EF4-FFF2-40B4-BE49-F238E27FC236}">
                <a16:creationId xmlns:a16="http://schemas.microsoft.com/office/drawing/2014/main" id="{7678A1E0-2A7F-4AA5-8875-7C722AE22E3F}"/>
              </a:ext>
            </a:extLst>
          </p:cNvPr>
          <p:cNvCxnSpPr>
            <a:cxnSpLocks/>
          </p:cNvCxnSpPr>
          <p:nvPr/>
        </p:nvCxnSpPr>
        <p:spPr>
          <a:xfrm>
            <a:off x="4556760" y="2561305"/>
            <a:ext cx="815340" cy="258095"/>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20" name="Flowchart: Connector 19">
            <a:extLst>
              <a:ext uri="{FF2B5EF4-FFF2-40B4-BE49-F238E27FC236}">
                <a16:creationId xmlns:a16="http://schemas.microsoft.com/office/drawing/2014/main" id="{2C8F2A90-37CF-4DA2-99A7-4BEAAF66EC9D}"/>
              </a:ext>
            </a:extLst>
          </p:cNvPr>
          <p:cNvSpPr/>
          <p:nvPr/>
        </p:nvSpPr>
        <p:spPr>
          <a:xfrm>
            <a:off x="4203190" y="2290578"/>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GB" dirty="0"/>
          </a:p>
        </p:txBody>
      </p:sp>
      <p:sp>
        <p:nvSpPr>
          <p:cNvPr id="22" name="Flowchart: Connector 21">
            <a:extLst>
              <a:ext uri="{FF2B5EF4-FFF2-40B4-BE49-F238E27FC236}">
                <a16:creationId xmlns:a16="http://schemas.microsoft.com/office/drawing/2014/main" id="{445DFA62-C47B-4A54-B4B7-8ECC0F3D0C42}"/>
              </a:ext>
            </a:extLst>
          </p:cNvPr>
          <p:cNvSpPr/>
          <p:nvPr/>
        </p:nvSpPr>
        <p:spPr>
          <a:xfrm>
            <a:off x="8486775" y="2927510"/>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GB" dirty="0"/>
          </a:p>
        </p:txBody>
      </p:sp>
      <p:cxnSp>
        <p:nvCxnSpPr>
          <p:cNvPr id="25" name="Straight Arrow Connector 24">
            <a:extLst>
              <a:ext uri="{FF2B5EF4-FFF2-40B4-BE49-F238E27FC236}">
                <a16:creationId xmlns:a16="http://schemas.microsoft.com/office/drawing/2014/main" id="{6245A31B-7F60-4A9A-A17B-465A8CF829B9}"/>
              </a:ext>
            </a:extLst>
          </p:cNvPr>
          <p:cNvCxnSpPr>
            <a:cxnSpLocks/>
          </p:cNvCxnSpPr>
          <p:nvPr/>
        </p:nvCxnSpPr>
        <p:spPr>
          <a:xfrm flipH="1">
            <a:off x="7652782" y="3218842"/>
            <a:ext cx="833993" cy="1860568"/>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27" name="Flowchart: Connector 26">
            <a:extLst>
              <a:ext uri="{FF2B5EF4-FFF2-40B4-BE49-F238E27FC236}">
                <a16:creationId xmlns:a16="http://schemas.microsoft.com/office/drawing/2014/main" id="{E2692940-C039-474E-8DC9-C8392D48797C}"/>
              </a:ext>
            </a:extLst>
          </p:cNvPr>
          <p:cNvSpPr/>
          <p:nvPr/>
        </p:nvSpPr>
        <p:spPr>
          <a:xfrm>
            <a:off x="9495615" y="3371757"/>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GB" dirty="0"/>
          </a:p>
        </p:txBody>
      </p:sp>
      <p:cxnSp>
        <p:nvCxnSpPr>
          <p:cNvPr id="28" name="Straight Arrow Connector 27">
            <a:extLst>
              <a:ext uri="{FF2B5EF4-FFF2-40B4-BE49-F238E27FC236}">
                <a16:creationId xmlns:a16="http://schemas.microsoft.com/office/drawing/2014/main" id="{FA53F1A0-C105-435A-A7BF-0C3305162EAC}"/>
              </a:ext>
            </a:extLst>
          </p:cNvPr>
          <p:cNvCxnSpPr>
            <a:cxnSpLocks/>
          </p:cNvCxnSpPr>
          <p:nvPr/>
        </p:nvCxnSpPr>
        <p:spPr>
          <a:xfrm flipH="1">
            <a:off x="8880235" y="3611861"/>
            <a:ext cx="604006" cy="1047164"/>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33" name="Flowchart: Connector 32">
            <a:extLst>
              <a:ext uri="{FF2B5EF4-FFF2-40B4-BE49-F238E27FC236}">
                <a16:creationId xmlns:a16="http://schemas.microsoft.com/office/drawing/2014/main" id="{F8675AC8-6B40-48EC-BC27-527905BC9689}"/>
              </a:ext>
            </a:extLst>
          </p:cNvPr>
          <p:cNvSpPr/>
          <p:nvPr/>
        </p:nvSpPr>
        <p:spPr>
          <a:xfrm>
            <a:off x="9705975" y="2019851"/>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GB" dirty="0"/>
          </a:p>
        </p:txBody>
      </p:sp>
      <p:cxnSp>
        <p:nvCxnSpPr>
          <p:cNvPr id="34" name="Straight Arrow Connector 33">
            <a:extLst>
              <a:ext uri="{FF2B5EF4-FFF2-40B4-BE49-F238E27FC236}">
                <a16:creationId xmlns:a16="http://schemas.microsoft.com/office/drawing/2014/main" id="{B7E848D4-C034-4DEA-BF1E-980354D80935}"/>
              </a:ext>
            </a:extLst>
          </p:cNvPr>
          <p:cNvCxnSpPr>
            <a:cxnSpLocks/>
          </p:cNvCxnSpPr>
          <p:nvPr/>
        </p:nvCxnSpPr>
        <p:spPr>
          <a:xfrm flipH="1">
            <a:off x="7728903" y="2251525"/>
            <a:ext cx="1977072" cy="675985"/>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37" name="Flowchart: Connector 36">
            <a:extLst>
              <a:ext uri="{FF2B5EF4-FFF2-40B4-BE49-F238E27FC236}">
                <a16:creationId xmlns:a16="http://schemas.microsoft.com/office/drawing/2014/main" id="{E0DFF935-1C7C-4E7B-AD6E-17C2C35CD628}"/>
              </a:ext>
            </a:extLst>
          </p:cNvPr>
          <p:cNvSpPr/>
          <p:nvPr/>
        </p:nvSpPr>
        <p:spPr>
          <a:xfrm>
            <a:off x="5920932" y="4444528"/>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GB" dirty="0"/>
          </a:p>
        </p:txBody>
      </p:sp>
      <p:cxnSp>
        <p:nvCxnSpPr>
          <p:cNvPr id="38" name="Straight Arrow Connector 37">
            <a:extLst>
              <a:ext uri="{FF2B5EF4-FFF2-40B4-BE49-F238E27FC236}">
                <a16:creationId xmlns:a16="http://schemas.microsoft.com/office/drawing/2014/main" id="{98521523-5439-490B-A50F-4B93CDADC1D1}"/>
              </a:ext>
            </a:extLst>
          </p:cNvPr>
          <p:cNvCxnSpPr>
            <a:cxnSpLocks/>
          </p:cNvCxnSpPr>
          <p:nvPr/>
        </p:nvCxnSpPr>
        <p:spPr>
          <a:xfrm>
            <a:off x="6262776" y="4659025"/>
            <a:ext cx="557126" cy="255875"/>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
        <p:nvSpPr>
          <p:cNvPr id="43" name="Flowchart: Connector 42">
            <a:extLst>
              <a:ext uri="{FF2B5EF4-FFF2-40B4-BE49-F238E27FC236}">
                <a16:creationId xmlns:a16="http://schemas.microsoft.com/office/drawing/2014/main" id="{E02DE09A-473F-433F-9630-77C26669FA88}"/>
              </a:ext>
            </a:extLst>
          </p:cNvPr>
          <p:cNvSpPr/>
          <p:nvPr/>
        </p:nvSpPr>
        <p:spPr>
          <a:xfrm>
            <a:off x="6357204" y="3062873"/>
            <a:ext cx="286736" cy="270727"/>
          </a:xfrm>
          <a:prstGeom prst="flowChartConnector">
            <a:avLst/>
          </a:prstGeom>
          <a:solidFill>
            <a:srgbClr val="8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GB" dirty="0"/>
          </a:p>
        </p:txBody>
      </p:sp>
      <p:cxnSp>
        <p:nvCxnSpPr>
          <p:cNvPr id="45" name="Straight Arrow Connector 44">
            <a:extLst>
              <a:ext uri="{FF2B5EF4-FFF2-40B4-BE49-F238E27FC236}">
                <a16:creationId xmlns:a16="http://schemas.microsoft.com/office/drawing/2014/main" id="{0DB269E5-C5EC-41C0-B2B9-C5B2999A71CD}"/>
              </a:ext>
            </a:extLst>
          </p:cNvPr>
          <p:cNvCxnSpPr>
            <a:cxnSpLocks/>
          </p:cNvCxnSpPr>
          <p:nvPr/>
        </p:nvCxnSpPr>
        <p:spPr>
          <a:xfrm>
            <a:off x="6699048" y="3277370"/>
            <a:ext cx="557126" cy="255875"/>
          </a:xfrm>
          <a:prstGeom prst="straightConnector1">
            <a:avLst/>
          </a:prstGeom>
          <a:ln w="28575">
            <a:solidFill>
              <a:schemeClr val="bg1"/>
            </a:solidFill>
            <a:headEnd type="none" w="med" len="med"/>
            <a:tailEnd type="oval"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6261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man 3d with money">
            <a:extLst>
              <a:ext uri="{FF2B5EF4-FFF2-40B4-BE49-F238E27FC236}">
                <a16:creationId xmlns:a16="http://schemas.microsoft.com/office/drawing/2014/main" id="{10B6044E-60EB-4D3D-B8AC-2BBEA3538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38" t="266" r="-2862" b="10648"/>
          <a:stretch/>
        </p:blipFill>
        <p:spPr bwMode="auto">
          <a:xfrm>
            <a:off x="0" y="0"/>
            <a:ext cx="3822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E7A0A0-4B84-4D48-9F48-1E0C82BCC98C}"/>
              </a:ext>
            </a:extLst>
          </p:cNvPr>
          <p:cNvSpPr>
            <a:spLocks noGrp="1"/>
          </p:cNvSpPr>
          <p:nvPr>
            <p:ph type="title"/>
          </p:nvPr>
        </p:nvSpPr>
        <p:spPr>
          <a:xfrm>
            <a:off x="877028" y="164681"/>
            <a:ext cx="10229121" cy="1021715"/>
          </a:xfrm>
        </p:spPr>
        <p:txBody>
          <a:bodyPr vert="horz" lIns="91440" tIns="45720" rIns="91440" bIns="45720" rtlCol="0" anchor="ctr">
            <a:noAutofit/>
          </a:bodyPr>
          <a:lstStyle/>
          <a:p>
            <a:r>
              <a:rPr lang="en-GB" sz="4000" b="1" dirty="0">
                <a:solidFill>
                  <a:srgbClr val="A80000"/>
                </a:solidFill>
                <a:cs typeface="Calibri Light"/>
              </a:rPr>
              <a:t>TARGET MARKET – HOME (UK) &amp; INTERNATIONAL</a:t>
            </a:r>
          </a:p>
        </p:txBody>
      </p:sp>
      <p:pic>
        <p:nvPicPr>
          <p:cNvPr id="4" name="Picture 3">
            <a:extLst>
              <a:ext uri="{FF2B5EF4-FFF2-40B4-BE49-F238E27FC236}">
                <a16:creationId xmlns:a16="http://schemas.microsoft.com/office/drawing/2014/main" id="{8D251522-F543-4DC2-B186-526CE63D544E}"/>
              </a:ext>
            </a:extLst>
          </p:cNvPr>
          <p:cNvPicPr>
            <a:picLocks noChangeAspect="1"/>
          </p:cNvPicPr>
          <p:nvPr/>
        </p:nvPicPr>
        <p:blipFill>
          <a:blip r:embed="rId4"/>
          <a:stretch>
            <a:fillRect/>
          </a:stretch>
        </p:blipFill>
        <p:spPr>
          <a:xfrm>
            <a:off x="11001374" y="4972"/>
            <a:ext cx="1144437" cy="1144437"/>
          </a:xfrm>
          <a:prstGeom prst="rect">
            <a:avLst/>
          </a:prstGeom>
        </p:spPr>
      </p:pic>
      <p:sp>
        <p:nvSpPr>
          <p:cNvPr id="16" name="Cloud 15">
            <a:extLst>
              <a:ext uri="{FF2B5EF4-FFF2-40B4-BE49-F238E27FC236}">
                <a16:creationId xmlns:a16="http://schemas.microsoft.com/office/drawing/2014/main" id="{3B478DC0-CA01-4A3E-8011-CCA8B4379309}"/>
              </a:ext>
            </a:extLst>
          </p:cNvPr>
          <p:cNvSpPr/>
          <p:nvPr/>
        </p:nvSpPr>
        <p:spPr>
          <a:xfrm>
            <a:off x="2308222" y="1677012"/>
            <a:ext cx="2210991"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ULTRA HIGH NET WORTH</a:t>
            </a:r>
            <a:endParaRPr lang="en-GB" dirty="0"/>
          </a:p>
        </p:txBody>
      </p:sp>
      <p:sp>
        <p:nvSpPr>
          <p:cNvPr id="17" name="Cloud 16">
            <a:extLst>
              <a:ext uri="{FF2B5EF4-FFF2-40B4-BE49-F238E27FC236}">
                <a16:creationId xmlns:a16="http://schemas.microsoft.com/office/drawing/2014/main" id="{8B67559A-6EE4-4230-ADF9-99722156FA84}"/>
              </a:ext>
            </a:extLst>
          </p:cNvPr>
          <p:cNvSpPr/>
          <p:nvPr/>
        </p:nvSpPr>
        <p:spPr>
          <a:xfrm>
            <a:off x="5289495" y="3059450"/>
            <a:ext cx="212254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F1 SPORTS MEN</a:t>
            </a:r>
            <a:endParaRPr lang="en-US" sz="1200" dirty="0">
              <a:cs typeface="Calibri"/>
            </a:endParaRPr>
          </a:p>
        </p:txBody>
      </p:sp>
      <p:sp>
        <p:nvSpPr>
          <p:cNvPr id="20" name="Cloud 19">
            <a:extLst>
              <a:ext uri="{FF2B5EF4-FFF2-40B4-BE49-F238E27FC236}">
                <a16:creationId xmlns:a16="http://schemas.microsoft.com/office/drawing/2014/main" id="{6BD51491-8656-4F2D-8407-1C48D02EDA76}"/>
              </a:ext>
            </a:extLst>
          </p:cNvPr>
          <p:cNvSpPr/>
          <p:nvPr/>
        </p:nvSpPr>
        <p:spPr>
          <a:xfrm>
            <a:off x="7380647" y="1348788"/>
            <a:ext cx="187408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a:rPr>
              <a:t>INCOME - £175,000</a:t>
            </a:r>
            <a:endParaRPr lang="en-US" sz="1200" dirty="0">
              <a:cs typeface="Calibri"/>
            </a:endParaRPr>
          </a:p>
        </p:txBody>
      </p:sp>
      <p:sp>
        <p:nvSpPr>
          <p:cNvPr id="21" name="Cloud 20">
            <a:extLst>
              <a:ext uri="{FF2B5EF4-FFF2-40B4-BE49-F238E27FC236}">
                <a16:creationId xmlns:a16="http://schemas.microsoft.com/office/drawing/2014/main" id="{CCEDF548-C862-4263-9E9C-85AF1AD3C3E5}"/>
              </a:ext>
            </a:extLst>
          </p:cNvPr>
          <p:cNvSpPr/>
          <p:nvPr/>
        </p:nvSpPr>
        <p:spPr>
          <a:xfrm>
            <a:off x="2333171" y="4204541"/>
            <a:ext cx="212254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a:rPr>
              <a:t>OWN HOUSE</a:t>
            </a:r>
            <a:endParaRPr lang="en-US" sz="1200" dirty="0">
              <a:cs typeface="Calibri"/>
            </a:endParaRPr>
          </a:p>
        </p:txBody>
      </p:sp>
      <p:sp>
        <p:nvSpPr>
          <p:cNvPr id="22" name="Cloud 21">
            <a:extLst>
              <a:ext uri="{FF2B5EF4-FFF2-40B4-BE49-F238E27FC236}">
                <a16:creationId xmlns:a16="http://schemas.microsoft.com/office/drawing/2014/main" id="{8906C59F-B466-4572-A3A3-8C11FCB490DC}"/>
              </a:ext>
            </a:extLst>
          </p:cNvPr>
          <p:cNvSpPr/>
          <p:nvPr/>
        </p:nvSpPr>
        <p:spPr>
          <a:xfrm>
            <a:off x="4961617" y="4836387"/>
            <a:ext cx="212254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a:rPr>
              <a:t>SELF-EMPLOYED</a:t>
            </a:r>
            <a:endParaRPr lang="en-US" sz="1200" dirty="0">
              <a:cs typeface="Calibri"/>
            </a:endParaRPr>
          </a:p>
        </p:txBody>
      </p:sp>
      <p:sp>
        <p:nvSpPr>
          <p:cNvPr id="23" name="Cloud 22">
            <a:extLst>
              <a:ext uri="{FF2B5EF4-FFF2-40B4-BE49-F238E27FC236}">
                <a16:creationId xmlns:a16="http://schemas.microsoft.com/office/drawing/2014/main" id="{8A26C82B-1636-4D0A-B056-A84D82FC4756}"/>
              </a:ext>
            </a:extLst>
          </p:cNvPr>
          <p:cNvSpPr/>
          <p:nvPr/>
        </p:nvSpPr>
        <p:spPr>
          <a:xfrm>
            <a:off x="8519273" y="2908422"/>
            <a:ext cx="212254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MID-THIRTIES &amp; OLDER</a:t>
            </a:r>
            <a:endParaRPr lang="en-US" sz="1200" dirty="0">
              <a:cs typeface="Calibri"/>
            </a:endParaRPr>
          </a:p>
        </p:txBody>
      </p:sp>
      <p:sp>
        <p:nvSpPr>
          <p:cNvPr id="24" name="Cloud 23">
            <a:extLst>
              <a:ext uri="{FF2B5EF4-FFF2-40B4-BE49-F238E27FC236}">
                <a16:creationId xmlns:a16="http://schemas.microsoft.com/office/drawing/2014/main" id="{C4410A41-6F60-45E0-BC99-D1769860530D}"/>
              </a:ext>
            </a:extLst>
          </p:cNvPr>
          <p:cNvSpPr/>
          <p:nvPr/>
        </p:nvSpPr>
        <p:spPr>
          <a:xfrm>
            <a:off x="8622073" y="4714527"/>
            <a:ext cx="2951519"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a:rPr>
              <a:t>AROUND 30% WITH 4-YEAR COLLEGE</a:t>
            </a:r>
            <a:endParaRPr lang="en-US" sz="1200" dirty="0">
              <a:cs typeface="Calibri"/>
            </a:endParaRPr>
          </a:p>
        </p:txBody>
      </p:sp>
      <p:sp>
        <p:nvSpPr>
          <p:cNvPr id="27" name="Cloud 26">
            <a:extLst>
              <a:ext uri="{FF2B5EF4-FFF2-40B4-BE49-F238E27FC236}">
                <a16:creationId xmlns:a16="http://schemas.microsoft.com/office/drawing/2014/main" id="{76F894C5-9EB5-495D-B2CC-7A022F0ABACD}"/>
              </a:ext>
            </a:extLst>
          </p:cNvPr>
          <p:cNvSpPr/>
          <p:nvPr/>
        </p:nvSpPr>
        <p:spPr>
          <a:xfrm>
            <a:off x="9881973" y="1164825"/>
            <a:ext cx="1432999" cy="1127846"/>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Calibri"/>
              </a:rPr>
              <a:t>TRADES</a:t>
            </a:r>
          </a:p>
        </p:txBody>
      </p:sp>
      <p:sp>
        <p:nvSpPr>
          <p:cNvPr id="25" name="Rectangle 24">
            <a:extLst>
              <a:ext uri="{FF2B5EF4-FFF2-40B4-BE49-F238E27FC236}">
                <a16:creationId xmlns:a16="http://schemas.microsoft.com/office/drawing/2014/main" id="{3FB79E1E-D21C-4631-998A-8862CEA81BF8}"/>
              </a:ext>
            </a:extLst>
          </p:cNvPr>
          <p:cNvSpPr/>
          <p:nvPr/>
        </p:nvSpPr>
        <p:spPr>
          <a:xfrm>
            <a:off x="7135707" y="6520632"/>
            <a:ext cx="49875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50000"/>
                    <a:lumOff val="50000"/>
                  </a:schemeClr>
                </a:solidFill>
              </a:rPr>
              <a:t>(Gilmore, G 2015, Krishnan, V. V.  Lakhani, K. R. &amp; Migdal, A. 2017)</a:t>
            </a:r>
          </a:p>
        </p:txBody>
      </p:sp>
      <p:sp>
        <p:nvSpPr>
          <p:cNvPr id="29" name="Cloud 28">
            <a:extLst>
              <a:ext uri="{FF2B5EF4-FFF2-40B4-BE49-F238E27FC236}">
                <a16:creationId xmlns:a16="http://schemas.microsoft.com/office/drawing/2014/main" id="{4447DC91-35C4-4802-A8FB-6A844D3F708E}"/>
              </a:ext>
            </a:extLst>
          </p:cNvPr>
          <p:cNvSpPr/>
          <p:nvPr/>
        </p:nvSpPr>
        <p:spPr>
          <a:xfrm>
            <a:off x="4908813" y="1036920"/>
            <a:ext cx="2122542"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MEN AND WOMEN</a:t>
            </a:r>
            <a:endParaRPr lang="en-US" sz="1200" dirty="0">
              <a:cs typeface="Calibri"/>
            </a:endParaRPr>
          </a:p>
        </p:txBody>
      </p:sp>
    </p:spTree>
    <p:extLst>
      <p:ext uri="{BB962C8B-B14F-4D97-AF65-F5344CB8AC3E}">
        <p14:creationId xmlns:p14="http://schemas.microsoft.com/office/powerpoint/2010/main" val="253380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EFBE-C714-488C-8F6B-9D1DA02B1326}"/>
              </a:ext>
            </a:extLst>
          </p:cNvPr>
          <p:cNvSpPr>
            <a:spLocks noGrp="1"/>
          </p:cNvSpPr>
          <p:nvPr>
            <p:ph type="title"/>
          </p:nvPr>
        </p:nvSpPr>
        <p:spPr>
          <a:xfrm>
            <a:off x="485775" y="235585"/>
            <a:ext cx="11296650" cy="714681"/>
          </a:xfrm>
        </p:spPr>
        <p:txBody>
          <a:bodyPr>
            <a:normAutofit/>
          </a:bodyPr>
          <a:lstStyle/>
          <a:p>
            <a:r>
              <a:rPr lang="en-GB" b="1" dirty="0">
                <a:solidFill>
                  <a:srgbClr val="A80000"/>
                </a:solidFill>
                <a:cs typeface="Calibri Light"/>
              </a:rPr>
              <a:t>TARGET MARKET – HOME / UK &amp; INTERNATIONAL</a:t>
            </a:r>
            <a:endParaRPr lang="en-GB" dirty="0"/>
          </a:p>
        </p:txBody>
      </p:sp>
      <p:sp>
        <p:nvSpPr>
          <p:cNvPr id="8" name="Rectangle 7">
            <a:extLst>
              <a:ext uri="{FF2B5EF4-FFF2-40B4-BE49-F238E27FC236}">
                <a16:creationId xmlns:a16="http://schemas.microsoft.com/office/drawing/2014/main" id="{B109762C-78E8-462E-A08D-E237A642FC47}"/>
              </a:ext>
            </a:extLst>
          </p:cNvPr>
          <p:cNvSpPr/>
          <p:nvPr/>
        </p:nvSpPr>
        <p:spPr>
          <a:xfrm>
            <a:off x="7058457" y="6358798"/>
            <a:ext cx="49606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50000"/>
                    <a:lumOff val="50000"/>
                  </a:schemeClr>
                </a:solidFill>
              </a:rPr>
              <a:t>(Gilmore, G 2015, Krishnan, V. V.  Lakhani, K. R. &amp; Migdal, A. 2017)</a:t>
            </a:r>
          </a:p>
          <a:p>
            <a:r>
              <a:rPr lang="en-US" sz="1400" dirty="0">
                <a:solidFill>
                  <a:schemeClr val="tx1">
                    <a:lumMod val="50000"/>
                    <a:lumOff val="50000"/>
                  </a:schemeClr>
                </a:solidFill>
              </a:rPr>
              <a:t>(2018 Annual Report)</a:t>
            </a:r>
          </a:p>
        </p:txBody>
      </p:sp>
      <p:sp>
        <p:nvSpPr>
          <p:cNvPr id="9" name="TextBox 8">
            <a:extLst>
              <a:ext uri="{FF2B5EF4-FFF2-40B4-BE49-F238E27FC236}">
                <a16:creationId xmlns:a16="http://schemas.microsoft.com/office/drawing/2014/main" id="{42AEE08A-612C-4690-A4F0-5740692291AD}"/>
              </a:ext>
            </a:extLst>
          </p:cNvPr>
          <p:cNvSpPr txBox="1"/>
          <p:nvPr/>
        </p:nvSpPr>
        <p:spPr>
          <a:xfrm>
            <a:off x="1719272" y="1363427"/>
            <a:ext cx="36226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United Kingdom </a:t>
            </a:r>
            <a:r>
              <a:rPr lang="en-US" sz="1800" dirty="0">
                <a:solidFill>
                  <a:schemeClr val="tx1">
                    <a:lumMod val="50000"/>
                    <a:lumOff val="50000"/>
                  </a:schemeClr>
                </a:solidFill>
              </a:rPr>
              <a:t>(Home Market)</a:t>
            </a:r>
            <a:endParaRPr lang="en-US" sz="2000" dirty="0">
              <a:solidFill>
                <a:schemeClr val="tx1">
                  <a:lumMod val="50000"/>
                  <a:lumOff val="50000"/>
                </a:schemeClr>
              </a:solidFill>
            </a:endParaRPr>
          </a:p>
        </p:txBody>
      </p:sp>
      <p:sp>
        <p:nvSpPr>
          <p:cNvPr id="10" name="TextBox 9">
            <a:extLst>
              <a:ext uri="{FF2B5EF4-FFF2-40B4-BE49-F238E27FC236}">
                <a16:creationId xmlns:a16="http://schemas.microsoft.com/office/drawing/2014/main" id="{1CBA7B6F-B090-48D3-B65A-5379DDD80135}"/>
              </a:ext>
            </a:extLst>
          </p:cNvPr>
          <p:cNvSpPr txBox="1"/>
          <p:nvPr/>
        </p:nvSpPr>
        <p:spPr>
          <a:xfrm>
            <a:off x="7098453" y="1363427"/>
            <a:ext cx="2440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International Market</a:t>
            </a:r>
          </a:p>
        </p:txBody>
      </p:sp>
      <p:cxnSp>
        <p:nvCxnSpPr>
          <p:cNvPr id="12" name="Straight Connector 11">
            <a:extLst>
              <a:ext uri="{FF2B5EF4-FFF2-40B4-BE49-F238E27FC236}">
                <a16:creationId xmlns:a16="http://schemas.microsoft.com/office/drawing/2014/main" id="{EB33157F-90A1-49A3-98F2-ED267A87261B}"/>
              </a:ext>
            </a:extLst>
          </p:cNvPr>
          <p:cNvCxnSpPr>
            <a:cxnSpLocks/>
          </p:cNvCxnSpPr>
          <p:nvPr/>
        </p:nvCxnSpPr>
        <p:spPr>
          <a:xfrm>
            <a:off x="1719272" y="1901370"/>
            <a:ext cx="3281353" cy="0"/>
          </a:xfrm>
          <a:prstGeom prst="line">
            <a:avLst/>
          </a:prstGeom>
        </p:spPr>
        <p:style>
          <a:lnRef idx="1">
            <a:schemeClr val="accent3"/>
          </a:lnRef>
          <a:fillRef idx="0">
            <a:schemeClr val="accent3"/>
          </a:fillRef>
          <a:effectRef idx="0">
            <a:schemeClr val="accent3"/>
          </a:effectRef>
          <a:fontRef idx="minor">
            <a:schemeClr val="tx1"/>
          </a:fontRef>
        </p:style>
      </p:cxnSp>
      <p:pic>
        <p:nvPicPr>
          <p:cNvPr id="1026" name="Picture 2" descr="Image result for united kingdom flag images">
            <a:extLst>
              <a:ext uri="{FF2B5EF4-FFF2-40B4-BE49-F238E27FC236}">
                <a16:creationId xmlns:a16="http://schemas.microsoft.com/office/drawing/2014/main" id="{1144A425-0F82-4968-BC0C-1AD6095D5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68" y="1301531"/>
            <a:ext cx="1047804" cy="523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e images">
            <a:extLst>
              <a:ext uri="{FF2B5EF4-FFF2-40B4-BE49-F238E27FC236}">
                <a16:creationId xmlns:a16="http://schemas.microsoft.com/office/drawing/2014/main" id="{C2201BB2-5219-4874-8BC4-732DCF1360A4}"/>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flipH="1">
            <a:off x="6007736" y="1120372"/>
            <a:ext cx="842319" cy="8862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E717D77-C9A7-423C-9580-20649788C9C0}"/>
              </a:ext>
            </a:extLst>
          </p:cNvPr>
          <p:cNvSpPr txBox="1"/>
          <p:nvPr/>
        </p:nvSpPr>
        <p:spPr>
          <a:xfrm>
            <a:off x="1135381" y="2011192"/>
            <a:ext cx="49606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lvl="0" indent="-342900">
              <a:buFont typeface="Arial" panose="020B0604020202020204" pitchFamily="34" charset="0"/>
              <a:buChar char="•"/>
            </a:pPr>
            <a:r>
              <a:rPr lang="en-US" b="0" dirty="0"/>
              <a:t>Wholesale volumes – 1798 (28% share)</a:t>
            </a:r>
          </a:p>
          <a:p>
            <a:pPr marL="342900" indent="-342900">
              <a:buFont typeface="Arial" panose="020B0604020202020204" pitchFamily="34" charset="0"/>
              <a:buChar char="•"/>
            </a:pPr>
            <a:r>
              <a:rPr lang="en-US" b="0" dirty="0"/>
              <a:t>Revenue: £307.02M</a:t>
            </a:r>
            <a:endParaRPr lang="en-GB" b="0" dirty="0"/>
          </a:p>
          <a:p>
            <a:pPr marL="342900" lvl="0" indent="-342900">
              <a:buFont typeface="Arial" panose="020B0604020202020204" pitchFamily="34" charset="0"/>
              <a:buChar char="•"/>
            </a:pPr>
            <a:r>
              <a:rPr lang="en-US" b="0" dirty="0"/>
              <a:t>Operating Profit: £20.44M </a:t>
            </a:r>
          </a:p>
          <a:p>
            <a:pPr marL="342900" lvl="0" indent="-342900">
              <a:buFont typeface="Arial" panose="020B0604020202020204" pitchFamily="34" charset="0"/>
              <a:buChar char="•"/>
            </a:pPr>
            <a:r>
              <a:rPr lang="en-US" b="0" dirty="0"/>
              <a:t>Adjusted EBITDA: £69.16M</a:t>
            </a:r>
          </a:p>
          <a:p>
            <a:pPr marL="342900" lvl="0" indent="-342900">
              <a:buFont typeface="Arial" panose="020B0604020202020204" pitchFamily="34" charset="0"/>
              <a:buChar char="•"/>
            </a:pPr>
            <a:r>
              <a:rPr lang="en-US" b="0" dirty="0"/>
              <a:t>Number of dealers: 21</a:t>
            </a:r>
          </a:p>
          <a:p>
            <a:pPr marL="342900" indent="-342900">
              <a:buFont typeface="Arial" panose="020B0604020202020204" pitchFamily="34" charset="0"/>
              <a:buChar char="•"/>
            </a:pPr>
            <a:endParaRPr lang="en-US" b="0" dirty="0"/>
          </a:p>
        </p:txBody>
      </p:sp>
      <p:sp>
        <p:nvSpPr>
          <p:cNvPr id="16" name="TextBox 15">
            <a:extLst>
              <a:ext uri="{FF2B5EF4-FFF2-40B4-BE49-F238E27FC236}">
                <a16:creationId xmlns:a16="http://schemas.microsoft.com/office/drawing/2014/main" id="{77B81687-4015-4CC9-AC70-F9072DB62E07}"/>
              </a:ext>
            </a:extLst>
          </p:cNvPr>
          <p:cNvSpPr txBox="1"/>
          <p:nvPr/>
        </p:nvSpPr>
        <p:spPr>
          <a:xfrm>
            <a:off x="6610987" y="2011192"/>
            <a:ext cx="49606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lvl="0" indent="-342900">
              <a:buFont typeface="Arial" panose="020B0604020202020204" pitchFamily="34" charset="0"/>
              <a:buChar char="•"/>
            </a:pPr>
            <a:r>
              <a:rPr lang="en-US" b="0" dirty="0"/>
              <a:t>Location: Asia Pacific, EMEA &amp; America</a:t>
            </a:r>
          </a:p>
          <a:p>
            <a:pPr marL="342900" lvl="0" indent="-342900">
              <a:buFont typeface="Arial" panose="020B0604020202020204" pitchFamily="34" charset="0"/>
              <a:buChar char="•"/>
            </a:pPr>
            <a:endParaRPr lang="en-GB" b="0" dirty="0"/>
          </a:p>
          <a:p>
            <a:pPr marL="342900" lvl="0" indent="-342900">
              <a:buFont typeface="Arial" panose="020B0604020202020204" pitchFamily="34" charset="0"/>
              <a:buChar char="•"/>
            </a:pPr>
            <a:r>
              <a:rPr lang="en-US" b="0" dirty="0"/>
              <a:t>Wholesale volumes – 4643 (72% share)</a:t>
            </a:r>
          </a:p>
          <a:p>
            <a:pPr marL="342900" indent="-342900">
              <a:buFont typeface="Arial" panose="020B0604020202020204" pitchFamily="34" charset="0"/>
              <a:buChar char="•"/>
            </a:pPr>
            <a:r>
              <a:rPr lang="en-US" b="0" dirty="0"/>
              <a:t>Revenue: £789.48M</a:t>
            </a:r>
            <a:endParaRPr lang="en-GB" b="0" dirty="0"/>
          </a:p>
          <a:p>
            <a:pPr marL="342900" lvl="0" indent="-342900">
              <a:buFont typeface="Arial" panose="020B0604020202020204" pitchFamily="34" charset="0"/>
              <a:buChar char="•"/>
            </a:pPr>
            <a:r>
              <a:rPr lang="en-US" b="0" dirty="0"/>
              <a:t>Operating Profit: £52.56M</a:t>
            </a:r>
          </a:p>
          <a:p>
            <a:pPr marL="342900" indent="-342900">
              <a:buFont typeface="Arial" panose="020B0604020202020204" pitchFamily="34" charset="0"/>
              <a:buChar char="•"/>
            </a:pPr>
            <a:r>
              <a:rPr lang="en-US" b="0" dirty="0"/>
              <a:t>Adjusted EBITDA: £177.84M</a:t>
            </a:r>
          </a:p>
          <a:p>
            <a:pPr marL="342900" indent="-342900">
              <a:buFont typeface="Arial" panose="020B0604020202020204" pitchFamily="34" charset="0"/>
              <a:buChar char="•"/>
            </a:pPr>
            <a:r>
              <a:rPr lang="en-US" b="0" dirty="0"/>
              <a:t>Number of dealers: 141</a:t>
            </a:r>
          </a:p>
        </p:txBody>
      </p:sp>
      <p:cxnSp>
        <p:nvCxnSpPr>
          <p:cNvPr id="18" name="Straight Connector 17">
            <a:extLst>
              <a:ext uri="{FF2B5EF4-FFF2-40B4-BE49-F238E27FC236}">
                <a16:creationId xmlns:a16="http://schemas.microsoft.com/office/drawing/2014/main" id="{ACB98E43-FCBA-493E-A8C6-CD9555F058EA}"/>
              </a:ext>
            </a:extLst>
          </p:cNvPr>
          <p:cNvCxnSpPr>
            <a:cxnSpLocks/>
          </p:cNvCxnSpPr>
          <p:nvPr/>
        </p:nvCxnSpPr>
        <p:spPr>
          <a:xfrm>
            <a:off x="7098453" y="1869165"/>
            <a:ext cx="2440314"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973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DDB6B0-7A50-43A1-886C-B001A4839754}"/>
              </a:ext>
            </a:extLst>
          </p:cNvPr>
          <p:cNvPicPr>
            <a:picLocks noChangeAspect="1"/>
          </p:cNvPicPr>
          <p:nvPr/>
        </p:nvPicPr>
        <p:blipFill rotWithShape="1">
          <a:blip r:embed="rId2"/>
          <a:srcRect l="4898" r="16815" b="-2"/>
          <a:stretch/>
        </p:blipFill>
        <p:spPr>
          <a:xfrm>
            <a:off x="5511589" y="523804"/>
            <a:ext cx="6680411"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14" name="Freeform: Shape 1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7217D89-B179-4AA9-9EB7-BF4194925A2E}"/>
              </a:ext>
            </a:extLst>
          </p:cNvPr>
          <p:cNvSpPr>
            <a:spLocks noGrp="1"/>
          </p:cNvSpPr>
          <p:nvPr>
            <p:ph type="title"/>
          </p:nvPr>
        </p:nvSpPr>
        <p:spPr>
          <a:xfrm>
            <a:off x="643377" y="2563318"/>
            <a:ext cx="5111877" cy="1095375"/>
          </a:xfrm>
        </p:spPr>
        <p:txBody>
          <a:bodyPr vert="horz" lIns="91440" tIns="45720" rIns="91440" bIns="45720" rtlCol="0" anchor="ctr">
            <a:normAutofit fontScale="90000"/>
          </a:bodyPr>
          <a:lstStyle/>
          <a:p>
            <a:pPr algn="ctr"/>
            <a:r>
              <a:rPr lang="en-US" sz="4600" b="1" dirty="0">
                <a:ea typeface="+mj-lt"/>
                <a:cs typeface="+mj-lt"/>
              </a:rPr>
              <a:t>Business Audit &amp; Analysis</a:t>
            </a:r>
          </a:p>
        </p:txBody>
      </p:sp>
    </p:spTree>
    <p:extLst>
      <p:ext uri="{BB962C8B-B14F-4D97-AF65-F5344CB8AC3E}">
        <p14:creationId xmlns:p14="http://schemas.microsoft.com/office/powerpoint/2010/main" val="386411931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nner unique selling proposition concept">
            <a:extLst>
              <a:ext uri="{FF2B5EF4-FFF2-40B4-BE49-F238E27FC236}">
                <a16:creationId xmlns:a16="http://schemas.microsoft.com/office/drawing/2014/main" id="{1E67D85C-E72F-4803-BAC6-A0A7E2DB10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1441"/>
          <a:stretch/>
        </p:blipFill>
        <p:spPr bwMode="auto">
          <a:xfrm>
            <a:off x="800100" y="122405"/>
            <a:ext cx="10563225" cy="31345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2440F0-3844-4326-A6DC-1204E2F267A6}"/>
              </a:ext>
            </a:extLst>
          </p:cNvPr>
          <p:cNvSpPr>
            <a:spLocks noGrp="1"/>
          </p:cNvSpPr>
          <p:nvPr>
            <p:ph type="title"/>
          </p:nvPr>
        </p:nvSpPr>
        <p:spPr>
          <a:xfrm>
            <a:off x="4419599" y="194008"/>
            <a:ext cx="3028951" cy="1615742"/>
          </a:xfrm>
          <a:solidFill>
            <a:schemeClr val="bg1"/>
          </a:solidFill>
        </p:spPr>
        <p:txBody>
          <a:bodyPr vert="horz" lIns="91440" tIns="45720" rIns="91440" bIns="45720" rtlCol="0" anchor="ctr">
            <a:noAutofit/>
          </a:bodyPr>
          <a:lstStyle/>
          <a:p>
            <a:pPr algn="ctr"/>
            <a:r>
              <a:rPr lang="en-US" sz="12000" b="1" dirty="0">
                <a:solidFill>
                  <a:srgbClr val="A80000"/>
                </a:solidFill>
                <a:cs typeface="Calibri Light"/>
              </a:rPr>
              <a:t>USP</a:t>
            </a:r>
            <a:endParaRPr lang="en-GB" sz="12000" b="1" dirty="0">
              <a:solidFill>
                <a:srgbClr val="A80000"/>
              </a:solidFill>
              <a:cs typeface="Calibri Light"/>
            </a:endParaRPr>
          </a:p>
        </p:txBody>
      </p:sp>
      <p:sp>
        <p:nvSpPr>
          <p:cNvPr id="11" name="Cloud 10">
            <a:extLst>
              <a:ext uri="{FF2B5EF4-FFF2-40B4-BE49-F238E27FC236}">
                <a16:creationId xmlns:a16="http://schemas.microsoft.com/office/drawing/2014/main" id="{14ABB035-710F-4AC3-AB2E-44877DCE86D6}"/>
              </a:ext>
            </a:extLst>
          </p:cNvPr>
          <p:cNvSpPr/>
          <p:nvPr/>
        </p:nvSpPr>
        <p:spPr>
          <a:xfrm>
            <a:off x="1810548" y="3357289"/>
            <a:ext cx="1674456" cy="1039232"/>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LUXURY VEHICLES</a:t>
            </a:r>
            <a:endParaRPr lang="en-GB" b="1" dirty="0"/>
          </a:p>
        </p:txBody>
      </p:sp>
      <p:sp>
        <p:nvSpPr>
          <p:cNvPr id="12" name="Cloud 11">
            <a:extLst>
              <a:ext uri="{FF2B5EF4-FFF2-40B4-BE49-F238E27FC236}">
                <a16:creationId xmlns:a16="http://schemas.microsoft.com/office/drawing/2014/main" id="{88652DB5-EBB8-4192-BAB5-1B46EDF50245}"/>
              </a:ext>
            </a:extLst>
          </p:cNvPr>
          <p:cNvSpPr/>
          <p:nvPr/>
        </p:nvSpPr>
        <p:spPr>
          <a:xfrm>
            <a:off x="274981" y="4563022"/>
            <a:ext cx="1365257" cy="73139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STATUS</a:t>
            </a:r>
            <a:endParaRPr lang="en-GB" b="1" dirty="0"/>
          </a:p>
        </p:txBody>
      </p:sp>
      <p:sp>
        <p:nvSpPr>
          <p:cNvPr id="14" name="Cloud 13">
            <a:extLst>
              <a:ext uri="{FF2B5EF4-FFF2-40B4-BE49-F238E27FC236}">
                <a16:creationId xmlns:a16="http://schemas.microsoft.com/office/drawing/2014/main" id="{EC1906C4-0260-44CF-9B59-28EE92C50508}"/>
              </a:ext>
            </a:extLst>
          </p:cNvPr>
          <p:cNvSpPr/>
          <p:nvPr/>
        </p:nvSpPr>
        <p:spPr>
          <a:xfrm>
            <a:off x="8668324" y="3278855"/>
            <a:ext cx="1543790" cy="1039232"/>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UPPER CLASS</a:t>
            </a:r>
            <a:endParaRPr lang="en-GB" b="1" dirty="0"/>
          </a:p>
        </p:txBody>
      </p:sp>
      <p:sp>
        <p:nvSpPr>
          <p:cNvPr id="16" name="Cloud 15">
            <a:extLst>
              <a:ext uri="{FF2B5EF4-FFF2-40B4-BE49-F238E27FC236}">
                <a16:creationId xmlns:a16="http://schemas.microsoft.com/office/drawing/2014/main" id="{421C09A8-DEAB-41D3-9635-C58FF07CEBC8}"/>
              </a:ext>
            </a:extLst>
          </p:cNvPr>
          <p:cNvSpPr/>
          <p:nvPr/>
        </p:nvSpPr>
        <p:spPr>
          <a:xfrm>
            <a:off x="731838" y="6005302"/>
            <a:ext cx="1543790" cy="852698"/>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POWER</a:t>
            </a:r>
            <a:endParaRPr lang="en-GB" b="1" dirty="0"/>
          </a:p>
        </p:txBody>
      </p:sp>
      <p:sp>
        <p:nvSpPr>
          <p:cNvPr id="17" name="Cloud 16">
            <a:extLst>
              <a:ext uri="{FF2B5EF4-FFF2-40B4-BE49-F238E27FC236}">
                <a16:creationId xmlns:a16="http://schemas.microsoft.com/office/drawing/2014/main" id="{D829EE9B-E829-42AD-B6D6-DFC0A5B70B1D}"/>
              </a:ext>
            </a:extLst>
          </p:cNvPr>
          <p:cNvSpPr/>
          <p:nvPr/>
        </p:nvSpPr>
        <p:spPr>
          <a:xfrm>
            <a:off x="9750878" y="4533791"/>
            <a:ext cx="2166141" cy="960259"/>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EXCLUSIVITY </a:t>
            </a:r>
            <a:endParaRPr lang="en-GB" b="1" dirty="0"/>
          </a:p>
        </p:txBody>
      </p:sp>
      <p:sp>
        <p:nvSpPr>
          <p:cNvPr id="18" name="Cloud 17">
            <a:extLst>
              <a:ext uri="{FF2B5EF4-FFF2-40B4-BE49-F238E27FC236}">
                <a16:creationId xmlns:a16="http://schemas.microsoft.com/office/drawing/2014/main" id="{E82B52D0-B081-4D94-B83A-177B784C6B8A}"/>
              </a:ext>
            </a:extLst>
          </p:cNvPr>
          <p:cNvSpPr/>
          <p:nvPr/>
        </p:nvSpPr>
        <p:spPr>
          <a:xfrm>
            <a:off x="9281556" y="5847754"/>
            <a:ext cx="1861115" cy="960259"/>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SUPERIOR</a:t>
            </a:r>
            <a:endParaRPr lang="en-GB" b="1" dirty="0"/>
          </a:p>
        </p:txBody>
      </p:sp>
      <p:grpSp>
        <p:nvGrpSpPr>
          <p:cNvPr id="21" name="Group 20">
            <a:extLst>
              <a:ext uri="{FF2B5EF4-FFF2-40B4-BE49-F238E27FC236}">
                <a16:creationId xmlns:a16="http://schemas.microsoft.com/office/drawing/2014/main" id="{A6CAFEC5-6236-44A9-A030-E638B6F3633E}"/>
              </a:ext>
            </a:extLst>
          </p:cNvPr>
          <p:cNvGrpSpPr/>
          <p:nvPr/>
        </p:nvGrpSpPr>
        <p:grpSpPr>
          <a:xfrm>
            <a:off x="3842708" y="4521023"/>
            <a:ext cx="4401406" cy="1484279"/>
            <a:chOff x="3617340" y="4638848"/>
            <a:chExt cx="4020390" cy="1127255"/>
          </a:xfrm>
        </p:grpSpPr>
        <p:pic>
          <p:nvPicPr>
            <p:cNvPr id="2056" name="Picture 8" descr="Image result for PORSCHE LOGO">
              <a:extLst>
                <a:ext uri="{FF2B5EF4-FFF2-40B4-BE49-F238E27FC236}">
                  <a16:creationId xmlns:a16="http://schemas.microsoft.com/office/drawing/2014/main" id="{CA862C32-4CEA-4569-A232-0E5EDD511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340" y="4725954"/>
              <a:ext cx="780424" cy="10191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entley LOGO">
              <a:extLst>
                <a:ext uri="{FF2B5EF4-FFF2-40B4-BE49-F238E27FC236}">
                  <a16:creationId xmlns:a16="http://schemas.microsoft.com/office/drawing/2014/main" id="{58767182-1D46-4DCA-81DE-861420B7C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202" y="4659821"/>
              <a:ext cx="1966725" cy="110628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Maserati LOGO">
              <a:extLst>
                <a:ext uri="{FF2B5EF4-FFF2-40B4-BE49-F238E27FC236}">
                  <a16:creationId xmlns:a16="http://schemas.microsoft.com/office/drawing/2014/main" id="{35757918-AAB2-4A31-8E29-14BAC58BC30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2688" y="4638848"/>
              <a:ext cx="1475042" cy="11062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216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6641-B506-4E49-B65D-3540E399C058}"/>
              </a:ext>
            </a:extLst>
          </p:cNvPr>
          <p:cNvSpPr>
            <a:spLocks noGrp="1"/>
          </p:cNvSpPr>
          <p:nvPr>
            <p:ph type="title"/>
          </p:nvPr>
        </p:nvSpPr>
        <p:spPr>
          <a:xfrm>
            <a:off x="838200" y="365125"/>
            <a:ext cx="10515600" cy="739775"/>
          </a:xfrm>
        </p:spPr>
        <p:txBody>
          <a:bodyPr>
            <a:normAutofit/>
          </a:bodyPr>
          <a:lstStyle/>
          <a:p>
            <a:pPr algn="ctr"/>
            <a:r>
              <a:rPr lang="en-US" sz="4000" b="1" dirty="0">
                <a:solidFill>
                  <a:srgbClr val="A80000"/>
                </a:solidFill>
                <a:cs typeface="Calibri Light"/>
              </a:rPr>
              <a:t>EXTERNAL ANALYSIS </a:t>
            </a:r>
            <a:r>
              <a:rPr lang="en-GB" sz="4000" b="1" dirty="0">
                <a:solidFill>
                  <a:srgbClr val="A80000"/>
                </a:solidFill>
                <a:cs typeface="Calibri Light"/>
              </a:rPr>
              <a:t>(FACTORS)</a:t>
            </a:r>
            <a:endParaRPr lang="en-GB" sz="4000" dirty="0"/>
          </a:p>
        </p:txBody>
      </p:sp>
      <p:sp>
        <p:nvSpPr>
          <p:cNvPr id="4" name="Cloud 3">
            <a:extLst>
              <a:ext uri="{FF2B5EF4-FFF2-40B4-BE49-F238E27FC236}">
                <a16:creationId xmlns:a16="http://schemas.microsoft.com/office/drawing/2014/main" id="{FE5C4010-888B-4C07-9B0E-4471C9641B56}"/>
              </a:ext>
            </a:extLst>
          </p:cNvPr>
          <p:cNvSpPr/>
          <p:nvPr/>
        </p:nvSpPr>
        <p:spPr>
          <a:xfrm>
            <a:off x="532749" y="1869439"/>
            <a:ext cx="2476500"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ADVANCING TECHNOLOGY</a:t>
            </a:r>
            <a:endParaRPr lang="en-GB" dirty="0"/>
          </a:p>
        </p:txBody>
      </p:sp>
      <p:sp>
        <p:nvSpPr>
          <p:cNvPr id="5" name="TextBox 4">
            <a:extLst>
              <a:ext uri="{FF2B5EF4-FFF2-40B4-BE49-F238E27FC236}">
                <a16:creationId xmlns:a16="http://schemas.microsoft.com/office/drawing/2014/main" id="{A4BB6A3C-277C-4631-B7C2-F0CCA60DDAFA}"/>
              </a:ext>
            </a:extLst>
          </p:cNvPr>
          <p:cNvSpPr txBox="1"/>
          <p:nvPr/>
        </p:nvSpPr>
        <p:spPr>
          <a:xfrm>
            <a:off x="4178300" y="3530600"/>
            <a:ext cx="3299100" cy="523220"/>
          </a:xfrm>
          <a:prstGeom prst="rect">
            <a:avLst/>
          </a:prstGeom>
          <a:noFill/>
        </p:spPr>
        <p:txBody>
          <a:bodyPr wrap="square" rtlCol="0">
            <a:spAutoFit/>
          </a:bodyPr>
          <a:lstStyle/>
          <a:p>
            <a:r>
              <a:rPr lang="en-US" sz="2800" b="1" dirty="0"/>
              <a:t>EXTERNAL FACTORS</a:t>
            </a:r>
          </a:p>
        </p:txBody>
      </p:sp>
      <p:sp>
        <p:nvSpPr>
          <p:cNvPr id="6" name="Cloud 5">
            <a:extLst>
              <a:ext uri="{FF2B5EF4-FFF2-40B4-BE49-F238E27FC236}">
                <a16:creationId xmlns:a16="http://schemas.microsoft.com/office/drawing/2014/main" id="{47EB37E4-D3E0-4B12-A775-88CD45AD1E52}"/>
              </a:ext>
            </a:extLst>
          </p:cNvPr>
          <p:cNvSpPr/>
          <p:nvPr/>
        </p:nvSpPr>
        <p:spPr>
          <a:xfrm>
            <a:off x="3971926" y="5123530"/>
            <a:ext cx="2861270" cy="1303047"/>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TECHNOLOGY ADVANCEMENT</a:t>
            </a:r>
            <a:endParaRPr lang="en-GB" dirty="0"/>
          </a:p>
        </p:txBody>
      </p:sp>
      <p:sp>
        <p:nvSpPr>
          <p:cNvPr id="7" name="Cloud 6">
            <a:extLst>
              <a:ext uri="{FF2B5EF4-FFF2-40B4-BE49-F238E27FC236}">
                <a16:creationId xmlns:a16="http://schemas.microsoft.com/office/drawing/2014/main" id="{38A1BEFA-2B70-449D-B7CF-6803D510224F}"/>
              </a:ext>
            </a:extLst>
          </p:cNvPr>
          <p:cNvSpPr/>
          <p:nvPr/>
        </p:nvSpPr>
        <p:spPr>
          <a:xfrm>
            <a:off x="4154456" y="1095355"/>
            <a:ext cx="2741394" cy="160013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INTELLECTUAL PROPERTY</a:t>
            </a:r>
            <a:endParaRPr lang="en-GB" dirty="0"/>
          </a:p>
        </p:txBody>
      </p:sp>
      <p:sp>
        <p:nvSpPr>
          <p:cNvPr id="12" name="Cloud 11">
            <a:extLst>
              <a:ext uri="{FF2B5EF4-FFF2-40B4-BE49-F238E27FC236}">
                <a16:creationId xmlns:a16="http://schemas.microsoft.com/office/drawing/2014/main" id="{436270A9-EF79-49A3-AA61-A39A36C852C1}"/>
              </a:ext>
            </a:extLst>
          </p:cNvPr>
          <p:cNvSpPr/>
          <p:nvPr/>
        </p:nvSpPr>
        <p:spPr>
          <a:xfrm>
            <a:off x="8132344" y="2841534"/>
            <a:ext cx="2646635"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REPLICA PRODUCTS BY COMPETITORS</a:t>
            </a:r>
            <a:endParaRPr lang="en-GB" dirty="0"/>
          </a:p>
        </p:txBody>
      </p:sp>
      <p:sp>
        <p:nvSpPr>
          <p:cNvPr id="13" name="Cloud 12">
            <a:extLst>
              <a:ext uri="{FF2B5EF4-FFF2-40B4-BE49-F238E27FC236}">
                <a16:creationId xmlns:a16="http://schemas.microsoft.com/office/drawing/2014/main" id="{0C37A8F3-1FAA-4242-8A17-B52FFEF179CD}"/>
              </a:ext>
            </a:extLst>
          </p:cNvPr>
          <p:cNvSpPr/>
          <p:nvPr/>
        </p:nvSpPr>
        <p:spPr>
          <a:xfrm>
            <a:off x="881742" y="4468758"/>
            <a:ext cx="1839677"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SUPPLY CHAIN ISSUES </a:t>
            </a:r>
            <a:endParaRPr lang="en-GB" dirty="0"/>
          </a:p>
        </p:txBody>
      </p:sp>
      <p:cxnSp>
        <p:nvCxnSpPr>
          <p:cNvPr id="18" name="Straight Arrow Connector 17">
            <a:extLst>
              <a:ext uri="{FF2B5EF4-FFF2-40B4-BE49-F238E27FC236}">
                <a16:creationId xmlns:a16="http://schemas.microsoft.com/office/drawing/2014/main" id="{2D9722A9-AC4C-487B-BB52-5FCB823F3D49}"/>
              </a:ext>
            </a:extLst>
          </p:cNvPr>
          <p:cNvCxnSpPr>
            <a:cxnSpLocks/>
          </p:cNvCxnSpPr>
          <p:nvPr/>
        </p:nvCxnSpPr>
        <p:spPr>
          <a:xfrm flipV="1">
            <a:off x="7201634" y="3786354"/>
            <a:ext cx="839286" cy="49399"/>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646B6F-5C68-4C91-8350-25806149B771}"/>
              </a:ext>
            </a:extLst>
          </p:cNvPr>
          <p:cNvSpPr txBox="1"/>
          <p:nvPr/>
        </p:nvSpPr>
        <p:spPr>
          <a:xfrm>
            <a:off x="749300" y="3304210"/>
            <a:ext cx="225994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pPr marL="285750" indent="-285750">
              <a:buFont typeface="Arial" panose="020B0604020202020204" pitchFamily="34" charset="0"/>
              <a:buChar char="•"/>
            </a:pPr>
            <a:r>
              <a:rPr lang="en-US" sz="1600" b="0" dirty="0">
                <a:solidFill>
                  <a:schemeClr val="bg1">
                    <a:lumMod val="50000"/>
                  </a:schemeClr>
                </a:solidFill>
              </a:rPr>
              <a:t>Hybrid or electric car</a:t>
            </a:r>
          </a:p>
          <a:p>
            <a:pPr marL="285750" indent="-285750">
              <a:buFont typeface="Arial" panose="020B0604020202020204" pitchFamily="34" charset="0"/>
              <a:buChar char="•"/>
            </a:pPr>
            <a:r>
              <a:rPr lang="en-US" sz="1600" b="0" dirty="0">
                <a:solidFill>
                  <a:schemeClr val="bg1">
                    <a:lumMod val="50000"/>
                  </a:schemeClr>
                </a:solidFill>
              </a:rPr>
              <a:t>Network Connectivity Features</a:t>
            </a:r>
          </a:p>
          <a:p>
            <a:pPr marL="285750" indent="-285750">
              <a:buFont typeface="Arial" panose="020B0604020202020204" pitchFamily="34" charset="0"/>
              <a:buChar char="•"/>
            </a:pPr>
            <a:r>
              <a:rPr lang="en-US" sz="1600" b="0" dirty="0">
                <a:solidFill>
                  <a:schemeClr val="bg1">
                    <a:lumMod val="50000"/>
                  </a:schemeClr>
                </a:solidFill>
              </a:rPr>
              <a:t> Autonomous driving</a:t>
            </a:r>
            <a:endParaRPr lang="en-GB" sz="1600" b="0" dirty="0">
              <a:solidFill>
                <a:schemeClr val="bg1">
                  <a:lumMod val="50000"/>
                </a:schemeClr>
              </a:solidFill>
            </a:endParaRPr>
          </a:p>
        </p:txBody>
      </p:sp>
      <p:sp>
        <p:nvSpPr>
          <p:cNvPr id="35" name="TextBox 34">
            <a:extLst>
              <a:ext uri="{FF2B5EF4-FFF2-40B4-BE49-F238E27FC236}">
                <a16:creationId xmlns:a16="http://schemas.microsoft.com/office/drawing/2014/main" id="{E8A13168-E579-4BC0-BD79-313663A99290}"/>
              </a:ext>
            </a:extLst>
          </p:cNvPr>
          <p:cNvSpPr txBox="1"/>
          <p:nvPr/>
        </p:nvSpPr>
        <p:spPr>
          <a:xfrm>
            <a:off x="6474936" y="2147749"/>
            <a:ext cx="274139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pPr marL="285750" indent="-285750">
              <a:buFont typeface="Arial" panose="020B0604020202020204" pitchFamily="34" charset="0"/>
              <a:buChar char="•"/>
            </a:pPr>
            <a:r>
              <a:rPr lang="en-US" sz="1600" b="0" dirty="0">
                <a:solidFill>
                  <a:schemeClr val="bg1">
                    <a:lumMod val="50000"/>
                  </a:schemeClr>
                </a:solidFill>
              </a:rPr>
              <a:t>Risk involved with steal of intellectual property.</a:t>
            </a:r>
          </a:p>
          <a:p>
            <a:pPr marL="285750" indent="-285750">
              <a:buFont typeface="Arial" panose="020B0604020202020204" pitchFamily="34" charset="0"/>
              <a:buChar char="•"/>
            </a:pPr>
            <a:r>
              <a:rPr lang="en-GB" sz="1600" b="0" dirty="0">
                <a:solidFill>
                  <a:schemeClr val="bg1">
                    <a:lumMod val="50000"/>
                  </a:schemeClr>
                </a:solidFill>
              </a:rPr>
              <a:t>Replica of products by competitors.</a:t>
            </a:r>
          </a:p>
        </p:txBody>
      </p:sp>
      <p:sp>
        <p:nvSpPr>
          <p:cNvPr id="36" name="TextBox 35">
            <a:extLst>
              <a:ext uri="{FF2B5EF4-FFF2-40B4-BE49-F238E27FC236}">
                <a16:creationId xmlns:a16="http://schemas.microsoft.com/office/drawing/2014/main" id="{AF45570C-DCCC-4DC9-8846-3A02CE9278F5}"/>
              </a:ext>
            </a:extLst>
          </p:cNvPr>
          <p:cNvSpPr txBox="1"/>
          <p:nvPr/>
        </p:nvSpPr>
        <p:spPr>
          <a:xfrm>
            <a:off x="7546343" y="4306357"/>
            <a:ext cx="26956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90-acre factory in St. </a:t>
            </a:r>
            <a:r>
              <a:rPr lang="en-US" sz="1800" b="0" dirty="0" err="1">
                <a:solidFill>
                  <a:schemeClr val="tx1">
                    <a:lumMod val="50000"/>
                    <a:lumOff val="50000"/>
                  </a:schemeClr>
                </a:solidFill>
              </a:rPr>
              <a:t>Athan</a:t>
            </a:r>
            <a:r>
              <a:rPr lang="en-US" sz="1800" b="0" dirty="0">
                <a:solidFill>
                  <a:schemeClr val="tx1">
                    <a:lumMod val="50000"/>
                    <a:lumOff val="50000"/>
                  </a:schemeClr>
                </a:solidFill>
              </a:rPr>
              <a:t> </a:t>
            </a:r>
            <a:r>
              <a:rPr lang="en-GB" sz="1600" b="0" dirty="0">
                <a:solidFill>
                  <a:schemeClr val="bg1">
                    <a:lumMod val="50000"/>
                  </a:schemeClr>
                </a:solidFill>
              </a:rPr>
              <a:t>for manufacturing</a:t>
            </a:r>
            <a:endParaRPr lang="en-US" sz="1800" b="0" dirty="0">
              <a:solidFill>
                <a:schemeClr val="tx1">
                  <a:lumMod val="50000"/>
                  <a:lumOff val="50000"/>
                </a:schemeClr>
              </a:solidFill>
            </a:endParaRPr>
          </a:p>
        </p:txBody>
      </p:sp>
      <p:sp>
        <p:nvSpPr>
          <p:cNvPr id="37" name="TextBox 36">
            <a:extLst>
              <a:ext uri="{FF2B5EF4-FFF2-40B4-BE49-F238E27FC236}">
                <a16:creationId xmlns:a16="http://schemas.microsoft.com/office/drawing/2014/main" id="{51C738A8-F29C-4698-A036-6E6409514F05}"/>
              </a:ext>
            </a:extLst>
          </p:cNvPr>
          <p:cNvSpPr txBox="1"/>
          <p:nvPr/>
        </p:nvSpPr>
        <p:spPr>
          <a:xfrm>
            <a:off x="6954436" y="5398250"/>
            <a:ext cx="18837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Failing to meet trend of electric and hybrid cars</a:t>
            </a:r>
          </a:p>
        </p:txBody>
      </p:sp>
      <p:sp>
        <p:nvSpPr>
          <p:cNvPr id="47" name="TextBox 46">
            <a:extLst>
              <a:ext uri="{FF2B5EF4-FFF2-40B4-BE49-F238E27FC236}">
                <a16:creationId xmlns:a16="http://schemas.microsoft.com/office/drawing/2014/main" id="{91AFD035-3B24-4D0C-A89C-EAF7A6C51625}"/>
              </a:ext>
            </a:extLst>
          </p:cNvPr>
          <p:cNvSpPr txBox="1"/>
          <p:nvPr/>
        </p:nvSpPr>
        <p:spPr>
          <a:xfrm>
            <a:off x="626542" y="5874269"/>
            <a:ext cx="25423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pPr marL="285750" indent="-285750">
              <a:buFont typeface="Arial" panose="020B0604020202020204" pitchFamily="34" charset="0"/>
              <a:buChar char="•"/>
            </a:pPr>
            <a:r>
              <a:rPr lang="en-US" sz="1600" b="0" dirty="0">
                <a:solidFill>
                  <a:schemeClr val="bg1">
                    <a:lumMod val="50000"/>
                  </a:schemeClr>
                </a:solidFill>
              </a:rPr>
              <a:t>Due to political decisions – such as Brexit </a:t>
            </a:r>
          </a:p>
          <a:p>
            <a:pPr marL="285750" indent="-285750">
              <a:buFont typeface="Arial" panose="020B0604020202020204" pitchFamily="34" charset="0"/>
              <a:buChar char="•"/>
            </a:pPr>
            <a:endParaRPr lang="en-US" sz="1600" b="0" dirty="0">
              <a:solidFill>
                <a:schemeClr val="bg1">
                  <a:lumMod val="50000"/>
                </a:schemeClr>
              </a:solidFill>
            </a:endParaRPr>
          </a:p>
        </p:txBody>
      </p:sp>
      <p:cxnSp>
        <p:nvCxnSpPr>
          <p:cNvPr id="55" name="Straight Arrow Connector 54">
            <a:extLst>
              <a:ext uri="{FF2B5EF4-FFF2-40B4-BE49-F238E27FC236}">
                <a16:creationId xmlns:a16="http://schemas.microsoft.com/office/drawing/2014/main" id="{9ACD05F2-D78C-48D7-91C0-2F0483DDFB52}"/>
              </a:ext>
            </a:extLst>
          </p:cNvPr>
          <p:cNvCxnSpPr>
            <a:cxnSpLocks/>
          </p:cNvCxnSpPr>
          <p:nvPr/>
        </p:nvCxnSpPr>
        <p:spPr>
          <a:xfrm flipV="1">
            <a:off x="5384802" y="2649604"/>
            <a:ext cx="0" cy="880996"/>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DACB22B-F80B-4A77-9CDD-72B715E2C82B}"/>
              </a:ext>
            </a:extLst>
          </p:cNvPr>
          <p:cNvCxnSpPr>
            <a:cxnSpLocks/>
          </p:cNvCxnSpPr>
          <p:nvPr/>
        </p:nvCxnSpPr>
        <p:spPr>
          <a:xfrm flipH="1" flipV="1">
            <a:off x="2975671" y="2830671"/>
            <a:ext cx="1510092" cy="587997"/>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A4CC483-5344-4C02-A945-24C9CF887F07}"/>
              </a:ext>
            </a:extLst>
          </p:cNvPr>
          <p:cNvCxnSpPr>
            <a:cxnSpLocks/>
          </p:cNvCxnSpPr>
          <p:nvPr/>
        </p:nvCxnSpPr>
        <p:spPr>
          <a:xfrm flipH="1">
            <a:off x="3009249" y="3952220"/>
            <a:ext cx="1169052" cy="1074065"/>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A4D0111-9C62-461B-8595-D77E93705F23}"/>
              </a:ext>
            </a:extLst>
          </p:cNvPr>
          <p:cNvCxnSpPr>
            <a:cxnSpLocks/>
          </p:cNvCxnSpPr>
          <p:nvPr/>
        </p:nvCxnSpPr>
        <p:spPr>
          <a:xfrm>
            <a:off x="5482777" y="3988972"/>
            <a:ext cx="0" cy="1091016"/>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7C1C8D6-C815-4E1F-9075-32D985E2C3E2}"/>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8113481" y="452888"/>
            <a:ext cx="3992462" cy="2118977"/>
          </a:xfrm>
          <a:prstGeom prst="rect">
            <a:avLst/>
          </a:prstGeom>
        </p:spPr>
      </p:pic>
      <p:pic>
        <p:nvPicPr>
          <p:cNvPr id="21" name="Picture 20">
            <a:extLst>
              <a:ext uri="{FF2B5EF4-FFF2-40B4-BE49-F238E27FC236}">
                <a16:creationId xmlns:a16="http://schemas.microsoft.com/office/drawing/2014/main" id="{25CE2FF1-0665-4393-B9EE-7C783898B5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5272" y="212955"/>
            <a:ext cx="2861270" cy="1760452"/>
          </a:xfrm>
          <a:prstGeom prst="rect">
            <a:avLst/>
          </a:prstGeom>
        </p:spPr>
      </p:pic>
    </p:spTree>
    <p:extLst>
      <p:ext uri="{BB962C8B-B14F-4D97-AF65-F5344CB8AC3E}">
        <p14:creationId xmlns:p14="http://schemas.microsoft.com/office/powerpoint/2010/main" val="268136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A47C-4784-C74F-B2C4-EC3F080AD662}"/>
              </a:ext>
            </a:extLst>
          </p:cNvPr>
          <p:cNvSpPr>
            <a:spLocks noGrp="1"/>
          </p:cNvSpPr>
          <p:nvPr>
            <p:ph type="title"/>
          </p:nvPr>
        </p:nvSpPr>
        <p:spPr/>
        <p:txBody>
          <a:bodyPr/>
          <a:lstStyle/>
          <a:p>
            <a:r>
              <a:rPr lang="en-GB" b="1" dirty="0">
                <a:solidFill>
                  <a:srgbClr val="A80000"/>
                </a:solidFill>
                <a:cs typeface="Calibri Light"/>
              </a:rPr>
              <a:t>Value Chain Analysis</a:t>
            </a:r>
            <a:endParaRPr lang="en-US" dirty="0"/>
          </a:p>
        </p:txBody>
      </p:sp>
      <p:sp>
        <p:nvSpPr>
          <p:cNvPr id="3" name="Content Placeholder 2">
            <a:extLst>
              <a:ext uri="{FF2B5EF4-FFF2-40B4-BE49-F238E27FC236}">
                <a16:creationId xmlns:a16="http://schemas.microsoft.com/office/drawing/2014/main" id="{D8EF27D9-E55D-B447-90A8-EF8C52712EB9}"/>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9098FC23-B3F3-9646-B37D-04FC64C9D06B}"/>
              </a:ext>
            </a:extLst>
          </p:cNvPr>
          <p:cNvPicPr>
            <a:picLocks noChangeAspect="1" noChangeArrowheads="1"/>
          </p:cNvPicPr>
          <p:nvPr/>
        </p:nvPicPr>
        <p:blipFill>
          <a:blip r:embed="rId3"/>
          <a:srcRect/>
          <a:stretch>
            <a:fillRect/>
          </a:stretch>
        </p:blipFill>
        <p:spPr bwMode="auto">
          <a:xfrm>
            <a:off x="340134" y="1235528"/>
            <a:ext cx="11312013" cy="5121276"/>
          </a:xfrm>
          <a:prstGeom prst="rect">
            <a:avLst/>
          </a:prstGeom>
          <a:noFill/>
          <a:ln w="9525">
            <a:noFill/>
            <a:miter lim="800000"/>
            <a:headEnd/>
            <a:tailEnd/>
          </a:ln>
          <a:effectLst/>
        </p:spPr>
      </p:pic>
    </p:spTree>
    <p:extLst>
      <p:ext uri="{BB962C8B-B14F-4D97-AF65-F5344CB8AC3E}">
        <p14:creationId xmlns:p14="http://schemas.microsoft.com/office/powerpoint/2010/main" val="19319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6641-B506-4E49-B65D-3540E399C058}"/>
              </a:ext>
            </a:extLst>
          </p:cNvPr>
          <p:cNvSpPr>
            <a:spLocks noGrp="1"/>
          </p:cNvSpPr>
          <p:nvPr>
            <p:ph type="title"/>
          </p:nvPr>
        </p:nvSpPr>
        <p:spPr>
          <a:xfrm>
            <a:off x="838200" y="365125"/>
            <a:ext cx="10515600" cy="739775"/>
          </a:xfrm>
        </p:spPr>
        <p:txBody>
          <a:bodyPr>
            <a:normAutofit/>
          </a:bodyPr>
          <a:lstStyle/>
          <a:p>
            <a:r>
              <a:rPr lang="en-US" sz="4000" b="1" dirty="0">
                <a:solidFill>
                  <a:srgbClr val="A80000"/>
                </a:solidFill>
                <a:cs typeface="Calibri Light"/>
              </a:rPr>
              <a:t> INTERNAL </a:t>
            </a:r>
            <a:r>
              <a:rPr lang="en-GB" sz="4000" b="1" dirty="0">
                <a:solidFill>
                  <a:srgbClr val="A80000"/>
                </a:solidFill>
                <a:cs typeface="Calibri Light"/>
              </a:rPr>
              <a:t>FACTORS</a:t>
            </a:r>
            <a:endParaRPr lang="en-GB" sz="4000" dirty="0"/>
          </a:p>
        </p:txBody>
      </p:sp>
      <p:sp>
        <p:nvSpPr>
          <p:cNvPr id="4" name="Cloud 3">
            <a:extLst>
              <a:ext uri="{FF2B5EF4-FFF2-40B4-BE49-F238E27FC236}">
                <a16:creationId xmlns:a16="http://schemas.microsoft.com/office/drawing/2014/main" id="{FE5C4010-888B-4C07-9B0E-4471C9641B56}"/>
              </a:ext>
            </a:extLst>
          </p:cNvPr>
          <p:cNvSpPr/>
          <p:nvPr/>
        </p:nvSpPr>
        <p:spPr>
          <a:xfrm>
            <a:off x="532749" y="1245332"/>
            <a:ext cx="2476500"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INTANGIBLE RESOURCES</a:t>
            </a:r>
            <a:endParaRPr lang="en-GB" dirty="0"/>
          </a:p>
        </p:txBody>
      </p:sp>
      <p:sp>
        <p:nvSpPr>
          <p:cNvPr id="5" name="TextBox 4">
            <a:extLst>
              <a:ext uri="{FF2B5EF4-FFF2-40B4-BE49-F238E27FC236}">
                <a16:creationId xmlns:a16="http://schemas.microsoft.com/office/drawing/2014/main" id="{A4BB6A3C-277C-4631-B7C2-F0CCA60DDAFA}"/>
              </a:ext>
            </a:extLst>
          </p:cNvPr>
          <p:cNvSpPr txBox="1"/>
          <p:nvPr/>
        </p:nvSpPr>
        <p:spPr>
          <a:xfrm>
            <a:off x="4178300" y="3530600"/>
            <a:ext cx="3098800" cy="523220"/>
          </a:xfrm>
          <a:prstGeom prst="rect">
            <a:avLst/>
          </a:prstGeom>
          <a:noFill/>
        </p:spPr>
        <p:txBody>
          <a:bodyPr wrap="square" rtlCol="0">
            <a:spAutoFit/>
          </a:bodyPr>
          <a:lstStyle/>
          <a:p>
            <a:r>
              <a:rPr lang="en-US" sz="2800" b="1" dirty="0"/>
              <a:t>INTERNAL FACTORS</a:t>
            </a:r>
          </a:p>
        </p:txBody>
      </p:sp>
      <p:sp>
        <p:nvSpPr>
          <p:cNvPr id="6" name="Cloud 5">
            <a:extLst>
              <a:ext uri="{FF2B5EF4-FFF2-40B4-BE49-F238E27FC236}">
                <a16:creationId xmlns:a16="http://schemas.microsoft.com/office/drawing/2014/main" id="{47EB37E4-D3E0-4B12-A775-88CD45AD1E52}"/>
              </a:ext>
            </a:extLst>
          </p:cNvPr>
          <p:cNvSpPr/>
          <p:nvPr/>
        </p:nvSpPr>
        <p:spPr>
          <a:xfrm>
            <a:off x="4622204" y="5123530"/>
            <a:ext cx="2210991"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HUMAN RESOURCES</a:t>
            </a:r>
            <a:endParaRPr lang="en-GB" dirty="0"/>
          </a:p>
        </p:txBody>
      </p:sp>
      <p:sp>
        <p:nvSpPr>
          <p:cNvPr id="7" name="Cloud 6">
            <a:extLst>
              <a:ext uri="{FF2B5EF4-FFF2-40B4-BE49-F238E27FC236}">
                <a16:creationId xmlns:a16="http://schemas.microsoft.com/office/drawing/2014/main" id="{38A1BEFA-2B70-449D-B7CF-6803D510224F}"/>
              </a:ext>
            </a:extLst>
          </p:cNvPr>
          <p:cNvSpPr/>
          <p:nvPr/>
        </p:nvSpPr>
        <p:spPr>
          <a:xfrm>
            <a:off x="5462806" y="1206198"/>
            <a:ext cx="2210991"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FINANCIAL RESOURCES</a:t>
            </a:r>
            <a:endParaRPr lang="en-GB" dirty="0"/>
          </a:p>
        </p:txBody>
      </p:sp>
      <p:sp>
        <p:nvSpPr>
          <p:cNvPr id="12" name="Cloud 11">
            <a:extLst>
              <a:ext uri="{FF2B5EF4-FFF2-40B4-BE49-F238E27FC236}">
                <a16:creationId xmlns:a16="http://schemas.microsoft.com/office/drawing/2014/main" id="{436270A9-EF79-49A3-AA61-A39A36C852C1}"/>
              </a:ext>
            </a:extLst>
          </p:cNvPr>
          <p:cNvSpPr/>
          <p:nvPr/>
        </p:nvSpPr>
        <p:spPr>
          <a:xfrm>
            <a:off x="9075776" y="2841534"/>
            <a:ext cx="2210991"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PHYSICAL RESOURCES</a:t>
            </a:r>
            <a:endParaRPr lang="en-GB" dirty="0"/>
          </a:p>
        </p:txBody>
      </p:sp>
      <p:sp>
        <p:nvSpPr>
          <p:cNvPr id="13" name="Cloud 12">
            <a:extLst>
              <a:ext uri="{FF2B5EF4-FFF2-40B4-BE49-F238E27FC236}">
                <a16:creationId xmlns:a16="http://schemas.microsoft.com/office/drawing/2014/main" id="{0C37A8F3-1FAA-4242-8A17-B52FFEF179CD}"/>
              </a:ext>
            </a:extLst>
          </p:cNvPr>
          <p:cNvSpPr/>
          <p:nvPr/>
        </p:nvSpPr>
        <p:spPr>
          <a:xfrm>
            <a:off x="466886" y="4163964"/>
            <a:ext cx="2210991" cy="143654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OTHER RESOURCES</a:t>
            </a:r>
            <a:endParaRPr lang="en-GB" dirty="0"/>
          </a:p>
        </p:txBody>
      </p:sp>
      <p:cxnSp>
        <p:nvCxnSpPr>
          <p:cNvPr id="18" name="Straight Arrow Connector 17">
            <a:extLst>
              <a:ext uri="{FF2B5EF4-FFF2-40B4-BE49-F238E27FC236}">
                <a16:creationId xmlns:a16="http://schemas.microsoft.com/office/drawing/2014/main" id="{2D9722A9-AC4C-487B-BB52-5FCB823F3D49}"/>
              </a:ext>
            </a:extLst>
          </p:cNvPr>
          <p:cNvCxnSpPr>
            <a:cxnSpLocks/>
            <a:stCxn id="5" idx="3"/>
          </p:cNvCxnSpPr>
          <p:nvPr/>
        </p:nvCxnSpPr>
        <p:spPr>
          <a:xfrm flipV="1">
            <a:off x="7277100" y="3661404"/>
            <a:ext cx="1663700" cy="130806"/>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646B6F-5C68-4C91-8350-25806149B771}"/>
              </a:ext>
            </a:extLst>
          </p:cNvPr>
          <p:cNvSpPr txBox="1"/>
          <p:nvPr/>
        </p:nvSpPr>
        <p:spPr>
          <a:xfrm>
            <a:off x="211708" y="2709136"/>
            <a:ext cx="342167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£298M in 2018 (20% of intangible assets) + deferred  development costs – over £1bn (68% of total)</a:t>
            </a:r>
          </a:p>
          <a:p>
            <a:r>
              <a:rPr lang="en-GB" sz="1600" dirty="0">
                <a:solidFill>
                  <a:schemeClr val="bg1">
                    <a:lumMod val="50000"/>
                  </a:schemeClr>
                </a:solidFill>
              </a:rPr>
              <a:t>(The Motley Fool, 2019)</a:t>
            </a:r>
          </a:p>
        </p:txBody>
      </p:sp>
      <p:sp>
        <p:nvSpPr>
          <p:cNvPr id="35" name="TextBox 34">
            <a:extLst>
              <a:ext uri="{FF2B5EF4-FFF2-40B4-BE49-F238E27FC236}">
                <a16:creationId xmlns:a16="http://schemas.microsoft.com/office/drawing/2014/main" id="{E8A13168-E579-4BC0-BD79-313663A99290}"/>
              </a:ext>
            </a:extLst>
          </p:cNvPr>
          <p:cNvSpPr txBox="1"/>
          <p:nvPr/>
        </p:nvSpPr>
        <p:spPr>
          <a:xfrm>
            <a:off x="7824647" y="1112627"/>
            <a:ext cx="352915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Adjusted operating profit – £146.9M (18% increase in 2018)</a:t>
            </a:r>
          </a:p>
          <a:p>
            <a:r>
              <a:rPr lang="en-US" sz="1800" b="0" dirty="0">
                <a:solidFill>
                  <a:schemeClr val="tx1">
                    <a:lumMod val="50000"/>
                    <a:lumOff val="50000"/>
                  </a:schemeClr>
                </a:solidFill>
              </a:rPr>
              <a:t>Revenue – £1.096bn (25% increase in 2018)</a:t>
            </a:r>
          </a:p>
          <a:p>
            <a:r>
              <a:rPr lang="en-GB" sz="1600" dirty="0">
                <a:solidFill>
                  <a:schemeClr val="bg1">
                    <a:lumMod val="50000"/>
                  </a:schemeClr>
                </a:solidFill>
              </a:rPr>
              <a:t>(</a:t>
            </a:r>
            <a:r>
              <a:rPr lang="en-US" sz="1600" dirty="0">
                <a:solidFill>
                  <a:schemeClr val="bg1">
                    <a:lumMod val="50000"/>
                  </a:schemeClr>
                </a:solidFill>
              </a:rPr>
              <a:t>Aston Martin Press Release, 2020</a:t>
            </a:r>
            <a:r>
              <a:rPr lang="en-GB" sz="1600" dirty="0">
                <a:solidFill>
                  <a:schemeClr val="bg1">
                    <a:lumMod val="50000"/>
                  </a:schemeClr>
                </a:solidFill>
              </a:rPr>
              <a:t>)</a:t>
            </a:r>
          </a:p>
        </p:txBody>
      </p:sp>
      <p:sp>
        <p:nvSpPr>
          <p:cNvPr id="36" name="TextBox 35">
            <a:extLst>
              <a:ext uri="{FF2B5EF4-FFF2-40B4-BE49-F238E27FC236}">
                <a16:creationId xmlns:a16="http://schemas.microsoft.com/office/drawing/2014/main" id="{AF45570C-DCCC-4DC9-8846-3A02CE9278F5}"/>
              </a:ext>
            </a:extLst>
          </p:cNvPr>
          <p:cNvSpPr txBox="1"/>
          <p:nvPr/>
        </p:nvSpPr>
        <p:spPr>
          <a:xfrm>
            <a:off x="9026799" y="4306357"/>
            <a:ext cx="26956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90-acre factory in St. </a:t>
            </a:r>
            <a:r>
              <a:rPr lang="en-US" sz="1800" b="0" dirty="0" err="1">
                <a:solidFill>
                  <a:schemeClr val="tx1">
                    <a:lumMod val="50000"/>
                    <a:lumOff val="50000"/>
                  </a:schemeClr>
                </a:solidFill>
              </a:rPr>
              <a:t>Athan</a:t>
            </a:r>
            <a:r>
              <a:rPr lang="en-US" sz="1800" b="0" dirty="0">
                <a:solidFill>
                  <a:schemeClr val="tx1">
                    <a:lumMod val="50000"/>
                    <a:lumOff val="50000"/>
                  </a:schemeClr>
                </a:solidFill>
              </a:rPr>
              <a:t> </a:t>
            </a:r>
            <a:r>
              <a:rPr lang="en-GB" sz="1600" b="0" dirty="0">
                <a:solidFill>
                  <a:schemeClr val="bg1">
                    <a:lumMod val="50000"/>
                  </a:schemeClr>
                </a:solidFill>
              </a:rPr>
              <a:t>for manufacturing</a:t>
            </a:r>
            <a:endParaRPr lang="en-US" sz="1800" b="0" dirty="0">
              <a:solidFill>
                <a:schemeClr val="tx1">
                  <a:lumMod val="50000"/>
                  <a:lumOff val="50000"/>
                </a:schemeClr>
              </a:solidFill>
            </a:endParaRPr>
          </a:p>
        </p:txBody>
      </p:sp>
      <p:sp>
        <p:nvSpPr>
          <p:cNvPr id="37" name="TextBox 36">
            <a:extLst>
              <a:ext uri="{FF2B5EF4-FFF2-40B4-BE49-F238E27FC236}">
                <a16:creationId xmlns:a16="http://schemas.microsoft.com/office/drawing/2014/main" id="{51C738A8-F29C-4698-A036-6E6409514F05}"/>
              </a:ext>
            </a:extLst>
          </p:cNvPr>
          <p:cNvSpPr txBox="1"/>
          <p:nvPr/>
        </p:nvSpPr>
        <p:spPr>
          <a:xfrm>
            <a:off x="6955469" y="5257026"/>
            <a:ext cx="188373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2500 workforce – UK technical skilled labour </a:t>
            </a:r>
          </a:p>
          <a:p>
            <a:r>
              <a:rPr lang="en-GB" sz="1600" dirty="0">
                <a:solidFill>
                  <a:schemeClr val="bg1">
                    <a:lumMod val="50000"/>
                  </a:schemeClr>
                </a:solidFill>
              </a:rPr>
              <a:t>(Guardian, 2019)</a:t>
            </a:r>
          </a:p>
        </p:txBody>
      </p:sp>
      <p:sp>
        <p:nvSpPr>
          <p:cNvPr id="47" name="TextBox 46">
            <a:extLst>
              <a:ext uri="{FF2B5EF4-FFF2-40B4-BE49-F238E27FC236}">
                <a16:creationId xmlns:a16="http://schemas.microsoft.com/office/drawing/2014/main" id="{91AFD035-3B24-4D0C-A89C-EAF7A6C51625}"/>
              </a:ext>
            </a:extLst>
          </p:cNvPr>
          <p:cNvSpPr txBox="1"/>
          <p:nvPr/>
        </p:nvSpPr>
        <p:spPr>
          <a:xfrm>
            <a:off x="466886" y="5569475"/>
            <a:ext cx="2542363"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1800" b="0" dirty="0">
                <a:solidFill>
                  <a:schemeClr val="tx1">
                    <a:lumMod val="50000"/>
                    <a:lumOff val="50000"/>
                  </a:schemeClr>
                </a:solidFill>
              </a:rPr>
              <a:t>Unique customer base – luxury products</a:t>
            </a:r>
            <a:endParaRPr lang="en-US" sz="1800" b="0" dirty="0">
              <a:solidFill>
                <a:schemeClr val="bg1">
                  <a:lumMod val="50000"/>
                </a:schemeClr>
              </a:solidFill>
            </a:endParaRPr>
          </a:p>
          <a:p>
            <a:r>
              <a:rPr lang="en-US" sz="1600" dirty="0">
                <a:solidFill>
                  <a:schemeClr val="bg1">
                    <a:lumMod val="50000"/>
                  </a:schemeClr>
                </a:solidFill>
              </a:rPr>
              <a:t>(Aston Martin Financial Report, 2017)</a:t>
            </a:r>
          </a:p>
        </p:txBody>
      </p:sp>
      <p:cxnSp>
        <p:nvCxnSpPr>
          <p:cNvPr id="55" name="Straight Arrow Connector 54">
            <a:extLst>
              <a:ext uri="{FF2B5EF4-FFF2-40B4-BE49-F238E27FC236}">
                <a16:creationId xmlns:a16="http://schemas.microsoft.com/office/drawing/2014/main" id="{9ACD05F2-D78C-48D7-91C0-2F0483DDFB52}"/>
              </a:ext>
            </a:extLst>
          </p:cNvPr>
          <p:cNvCxnSpPr>
            <a:cxnSpLocks/>
          </p:cNvCxnSpPr>
          <p:nvPr/>
        </p:nvCxnSpPr>
        <p:spPr>
          <a:xfrm flipV="1">
            <a:off x="5818690" y="2591939"/>
            <a:ext cx="366210" cy="880994"/>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DACB22B-F80B-4A77-9CDD-72B715E2C82B}"/>
              </a:ext>
            </a:extLst>
          </p:cNvPr>
          <p:cNvCxnSpPr>
            <a:cxnSpLocks/>
          </p:cNvCxnSpPr>
          <p:nvPr/>
        </p:nvCxnSpPr>
        <p:spPr>
          <a:xfrm flipH="1" flipV="1">
            <a:off x="3116225" y="1938202"/>
            <a:ext cx="1343298" cy="1600134"/>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A4CC483-5344-4C02-A945-24C9CF887F07}"/>
              </a:ext>
            </a:extLst>
          </p:cNvPr>
          <p:cNvCxnSpPr>
            <a:cxnSpLocks/>
          </p:cNvCxnSpPr>
          <p:nvPr/>
        </p:nvCxnSpPr>
        <p:spPr>
          <a:xfrm flipH="1">
            <a:off x="2823629" y="3952220"/>
            <a:ext cx="1354671" cy="677302"/>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A4D0111-9C62-461B-8595-D77E93705F23}"/>
              </a:ext>
            </a:extLst>
          </p:cNvPr>
          <p:cNvCxnSpPr>
            <a:cxnSpLocks/>
          </p:cNvCxnSpPr>
          <p:nvPr/>
        </p:nvCxnSpPr>
        <p:spPr>
          <a:xfrm>
            <a:off x="5613400" y="4119598"/>
            <a:ext cx="114299" cy="1003932"/>
          </a:xfrm>
          <a:prstGeom prst="straightConnector1">
            <a:avLst/>
          </a:prstGeom>
          <a:ln w="571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11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4A80CFF-1A83-4790-A243-B65A8724BDE1}"/>
              </a:ext>
            </a:extLst>
          </p:cNvPr>
          <p:cNvSpPr/>
          <p:nvPr/>
        </p:nvSpPr>
        <p:spPr>
          <a:xfrm>
            <a:off x="7125110" y="4031771"/>
            <a:ext cx="4743040" cy="249282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Growing Number of UHNWIs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Formula 1 partnership / sports &amp; racing products and team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HNW women and younger millionaires</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Free Trade Zone allowing 100% foreign ownership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Adopting digital marketing &amp; communication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Adopting sustainable strategies</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Switching to hybrid and electrical automobiles</a:t>
            </a:r>
          </a:p>
        </p:txBody>
      </p:sp>
      <p:sp>
        <p:nvSpPr>
          <p:cNvPr id="13" name="Rectangle: Rounded Corners 12">
            <a:extLst>
              <a:ext uri="{FF2B5EF4-FFF2-40B4-BE49-F238E27FC236}">
                <a16:creationId xmlns:a16="http://schemas.microsoft.com/office/drawing/2014/main" id="{02A9C34B-3902-486E-BE8F-DE2857007B75}"/>
              </a:ext>
            </a:extLst>
          </p:cNvPr>
          <p:cNvSpPr/>
          <p:nvPr/>
        </p:nvSpPr>
        <p:spPr>
          <a:xfrm>
            <a:off x="341583" y="4031772"/>
            <a:ext cx="4689257" cy="2492822"/>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bg1">
                    <a:lumMod val="50000"/>
                  </a:schemeClr>
                </a:solidFill>
                <a:ea typeface="+mn-lt"/>
                <a:cs typeface="+mn-lt"/>
              </a:rPr>
              <a:t>Failing to adopt hybrid &amp; electric cars,</a:t>
            </a:r>
            <a:endParaRPr lang="en-US" sz="1600" b="1" dirty="0">
              <a:solidFill>
                <a:schemeClr val="bg1">
                  <a:lumMod val="50000"/>
                </a:schemeClr>
              </a:solidFill>
              <a:ea typeface="+mn-lt"/>
              <a:cs typeface="+mn-lt"/>
            </a:endParaRPr>
          </a:p>
          <a:p>
            <a:pPr>
              <a:lnSpc>
                <a:spcPct val="100000"/>
              </a:lnSpc>
              <a:spcBef>
                <a:spcPts val="0"/>
              </a:spcBef>
            </a:pPr>
            <a:r>
              <a:rPr lang="en-US" sz="1600" dirty="0">
                <a:solidFill>
                  <a:schemeClr val="bg1">
                    <a:lumMod val="50000"/>
                  </a:schemeClr>
                </a:solidFill>
                <a:ea typeface="+mn-lt"/>
                <a:cs typeface="+mn-lt"/>
              </a:rPr>
              <a:t>      stringent zero-emissions standards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Autonomous driving capabilities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Increase in competition such as car-sharing services (e.g. Uber)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Brexit - Trade difficulty</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Disrupted supply chain network (political)</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Lack of human resources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Steal of intellectual </a:t>
            </a:r>
            <a:r>
              <a:rPr lang="en-US" sz="1600" dirty="0" err="1">
                <a:solidFill>
                  <a:schemeClr val="bg1">
                    <a:lumMod val="50000"/>
                  </a:schemeClr>
                </a:solidFill>
                <a:ea typeface="+mn-lt"/>
                <a:cs typeface="+mn-lt"/>
              </a:rPr>
              <a:t>propesrty</a:t>
            </a:r>
            <a:r>
              <a:rPr lang="en-US" sz="1600" dirty="0">
                <a:solidFill>
                  <a:schemeClr val="bg1">
                    <a:lumMod val="50000"/>
                  </a:schemeClr>
                </a:solidFill>
                <a:ea typeface="+mn-lt"/>
                <a:cs typeface="+mn-lt"/>
              </a:rPr>
              <a:t> (IP)</a:t>
            </a:r>
            <a:endParaRPr lang="en-US" sz="1600" dirty="0">
              <a:solidFill>
                <a:schemeClr val="bg1">
                  <a:lumMod val="50000"/>
                </a:schemeClr>
              </a:solidFill>
              <a:cs typeface="Calibri"/>
            </a:endParaRPr>
          </a:p>
        </p:txBody>
      </p:sp>
      <p:sp>
        <p:nvSpPr>
          <p:cNvPr id="12" name="Rectangle: Rounded Corners 11">
            <a:extLst>
              <a:ext uri="{FF2B5EF4-FFF2-40B4-BE49-F238E27FC236}">
                <a16:creationId xmlns:a16="http://schemas.microsoft.com/office/drawing/2014/main" id="{4CCE3709-C31C-4552-A88F-CA8DE3766443}"/>
              </a:ext>
            </a:extLst>
          </p:cNvPr>
          <p:cNvSpPr/>
          <p:nvPr/>
        </p:nvSpPr>
        <p:spPr>
          <a:xfrm>
            <a:off x="341583" y="615049"/>
            <a:ext cx="4743039" cy="249282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Strong financial performance and sales (2018) </a:t>
            </a: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Brand Image Value - £298M (2018)</a:t>
            </a:r>
            <a:endParaRPr lang="en-GB" sz="1600" dirty="0">
              <a:solidFill>
                <a:schemeClr val="bg1">
                  <a:lumMod val="50000"/>
                </a:schemeClr>
              </a:solidFill>
            </a:endParaRPr>
          </a:p>
          <a:p>
            <a:pPr marL="285750" indent="-285750">
              <a:lnSpc>
                <a:spcPct val="100000"/>
              </a:lnSpc>
              <a:spcBef>
                <a:spcPts val="0"/>
              </a:spcBef>
              <a:buFont typeface="Arial" panose="020B0604020202020204" pitchFamily="34" charset="0"/>
              <a:buChar char="•"/>
            </a:pPr>
            <a:r>
              <a:rPr lang="en-US" sz="1600" dirty="0">
                <a:solidFill>
                  <a:schemeClr val="bg1">
                    <a:lumMod val="50000"/>
                  </a:schemeClr>
                </a:solidFill>
                <a:ea typeface="+mn-lt"/>
                <a:cs typeface="+mn-lt"/>
              </a:rPr>
              <a:t>Unique bonded aluminum body design </a:t>
            </a:r>
            <a:endParaRPr lang="en-US" sz="1600" dirty="0">
              <a:solidFill>
                <a:schemeClr val="bg1">
                  <a:lumMod val="50000"/>
                </a:schemeClr>
              </a:solidFill>
            </a:endParaRPr>
          </a:p>
          <a:p>
            <a:pPr marL="285750" indent="-285750">
              <a:buFont typeface="Arial" panose="020B0604020202020204" pitchFamily="34" charset="0"/>
              <a:buChar char="•"/>
            </a:pPr>
            <a:r>
              <a:rPr lang="en-GB" sz="1600" dirty="0">
                <a:solidFill>
                  <a:schemeClr val="bg1">
                    <a:lumMod val="50000"/>
                  </a:schemeClr>
                </a:solidFill>
              </a:rPr>
              <a:t>​Mid- engine portfolio</a:t>
            </a:r>
          </a:p>
          <a:p>
            <a:pPr marL="285750" indent="-285750">
              <a:buFont typeface="Arial" panose="020B0604020202020204" pitchFamily="34" charset="0"/>
              <a:buChar char="•"/>
            </a:pPr>
            <a:r>
              <a:rPr lang="en-GB" sz="1600" dirty="0">
                <a:solidFill>
                  <a:schemeClr val="bg1">
                    <a:lumMod val="50000"/>
                  </a:schemeClr>
                </a:solidFill>
              </a:rPr>
              <a:t>90 acre factory / production facility in St. Anthem</a:t>
            </a:r>
          </a:p>
          <a:p>
            <a:pPr marL="285750" indent="-285750" fontAlgn="base">
              <a:buFont typeface="Arial" panose="020B0604020202020204" pitchFamily="34" charset="0"/>
              <a:buChar char="•"/>
            </a:pPr>
            <a:r>
              <a:rPr lang="en-GB" sz="1600" dirty="0">
                <a:solidFill>
                  <a:schemeClr val="bg1">
                    <a:lumMod val="50000"/>
                  </a:schemeClr>
                </a:solidFill>
              </a:rPr>
              <a:t>Ability to control medium-term investment, improving cash generation and reshaping product cadence</a:t>
            </a:r>
          </a:p>
        </p:txBody>
      </p:sp>
      <p:sp>
        <p:nvSpPr>
          <p:cNvPr id="6" name="Rectangle: Rounded Corners 5">
            <a:extLst>
              <a:ext uri="{FF2B5EF4-FFF2-40B4-BE49-F238E27FC236}">
                <a16:creationId xmlns:a16="http://schemas.microsoft.com/office/drawing/2014/main" id="{45C7112F-8B5D-43E2-A76F-0D8CA744F547}"/>
              </a:ext>
            </a:extLst>
          </p:cNvPr>
          <p:cNvSpPr/>
          <p:nvPr/>
        </p:nvSpPr>
        <p:spPr>
          <a:xfrm>
            <a:off x="7008528" y="615049"/>
            <a:ext cx="4737009" cy="2492822"/>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GB" sz="1600" dirty="0">
                <a:solidFill>
                  <a:schemeClr val="bg1">
                    <a:lumMod val="50000"/>
                  </a:schemeClr>
                </a:solidFill>
              </a:rPr>
              <a:t>Limited range of models / choice for customers </a:t>
            </a:r>
          </a:p>
          <a:p>
            <a:pPr marL="285750" indent="-285750" fontAlgn="base">
              <a:buFont typeface="Arial" panose="020B0604020202020204" pitchFamily="34" charset="0"/>
              <a:buChar char="•"/>
            </a:pPr>
            <a:r>
              <a:rPr lang="en-GB" sz="1600" dirty="0">
                <a:solidFill>
                  <a:schemeClr val="bg1">
                    <a:lumMod val="50000"/>
                  </a:schemeClr>
                </a:solidFill>
              </a:rPr>
              <a:t>Delayed investment in electric vehicles (past 2025)</a:t>
            </a:r>
          </a:p>
          <a:p>
            <a:pPr marL="285750" indent="-285750" fontAlgn="base">
              <a:buFont typeface="Arial" panose="020B0604020202020204" pitchFamily="34" charset="0"/>
              <a:buChar char="•"/>
            </a:pPr>
            <a:r>
              <a:rPr lang="en-GB" sz="1600" dirty="0">
                <a:solidFill>
                  <a:schemeClr val="bg1">
                    <a:lumMod val="50000"/>
                  </a:schemeClr>
                </a:solidFill>
              </a:rPr>
              <a:t>High increasing  tariﬀs on steel and aluminium 25% - disrupting manufacturing</a:t>
            </a:r>
          </a:p>
          <a:p>
            <a:pPr marL="285750" indent="-285750" fontAlgn="base">
              <a:buFont typeface="Arial" panose="020B0604020202020204" pitchFamily="34" charset="0"/>
              <a:buChar char="•"/>
            </a:pPr>
            <a:endParaRPr lang="en-GB" sz="1600" dirty="0">
              <a:solidFill>
                <a:schemeClr val="bg1">
                  <a:lumMod val="50000"/>
                </a:schemeClr>
              </a:solidFill>
            </a:endParaRPr>
          </a:p>
          <a:p>
            <a:pPr fontAlgn="base"/>
            <a:r>
              <a:rPr lang="en-GB" sz="1600" dirty="0">
                <a:solidFill>
                  <a:schemeClr val="bg1">
                    <a:lumMod val="50000"/>
                  </a:schemeClr>
                </a:solidFill>
              </a:rPr>
              <a:t> </a:t>
            </a:r>
          </a:p>
        </p:txBody>
      </p:sp>
      <p:graphicFrame>
        <p:nvGraphicFramePr>
          <p:cNvPr id="5" name="Content Placeholder 4">
            <a:extLst>
              <a:ext uri="{FF2B5EF4-FFF2-40B4-BE49-F238E27FC236}">
                <a16:creationId xmlns:a16="http://schemas.microsoft.com/office/drawing/2014/main" id="{BAE8B88F-9074-4B8D-8B97-BA6058B0F797}"/>
              </a:ext>
            </a:extLst>
          </p:cNvPr>
          <p:cNvGraphicFramePr>
            <a:graphicFrameLocks noGrp="1"/>
          </p:cNvGraphicFramePr>
          <p:nvPr>
            <p:ph sz="half" idx="1"/>
            <p:extLst>
              <p:ext uri="{D42A27DB-BD31-4B8C-83A1-F6EECF244321}">
                <p14:modId xmlns:p14="http://schemas.microsoft.com/office/powerpoint/2010/main" val="3970558016"/>
              </p:ext>
            </p:extLst>
          </p:nvPr>
        </p:nvGraphicFramePr>
        <p:xfrm>
          <a:off x="3403598" y="1507328"/>
          <a:ext cx="5279924" cy="4147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895AD98-941A-4BCD-BE42-A73722CFD4D3}"/>
              </a:ext>
            </a:extLst>
          </p:cNvPr>
          <p:cNvSpPr>
            <a:spLocks noGrp="1"/>
          </p:cNvSpPr>
          <p:nvPr>
            <p:ph type="title"/>
          </p:nvPr>
        </p:nvSpPr>
        <p:spPr>
          <a:xfrm>
            <a:off x="5309631" y="246663"/>
            <a:ext cx="1467858" cy="608269"/>
          </a:xfrm>
        </p:spPr>
        <p:txBody>
          <a:bodyPr vert="horz" lIns="91440" tIns="45720" rIns="91440" bIns="45720" rtlCol="0" anchor="ctr">
            <a:normAutofit fontScale="90000"/>
          </a:bodyPr>
          <a:lstStyle/>
          <a:p>
            <a:r>
              <a:rPr lang="en-US" b="1" dirty="0">
                <a:solidFill>
                  <a:srgbClr val="A80000"/>
                </a:solidFill>
              </a:rPr>
              <a:t>SWOT</a:t>
            </a:r>
            <a:endParaRPr lang="en-GB" b="1" dirty="0">
              <a:solidFill>
                <a:srgbClr val="A80000"/>
              </a:solidFill>
            </a:endParaRPr>
          </a:p>
        </p:txBody>
      </p:sp>
      <p:sp>
        <p:nvSpPr>
          <p:cNvPr id="22" name="TextBox 21">
            <a:extLst>
              <a:ext uri="{FF2B5EF4-FFF2-40B4-BE49-F238E27FC236}">
                <a16:creationId xmlns:a16="http://schemas.microsoft.com/office/drawing/2014/main" id="{DA490AB8-0A12-45D3-B97D-17537C4E856C}"/>
              </a:ext>
            </a:extLst>
          </p:cNvPr>
          <p:cNvSpPr txBox="1"/>
          <p:nvPr/>
        </p:nvSpPr>
        <p:spPr>
          <a:xfrm>
            <a:off x="7627620" y="6501871"/>
            <a:ext cx="45643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200">
                <a:solidFill>
                  <a:schemeClr val="tx1">
                    <a:lumMod val="50000"/>
                    <a:lumOff val="50000"/>
                  </a:schemeClr>
                </a:solidFill>
              </a:defRPr>
            </a:lvl1pPr>
          </a:lstStyle>
          <a:p>
            <a:r>
              <a:rPr lang="en-GB" dirty="0"/>
              <a:t>The Motley Fool, 2019, Aston Martin Financial Report, 2017</a:t>
            </a:r>
          </a:p>
        </p:txBody>
      </p:sp>
      <p:sp>
        <p:nvSpPr>
          <p:cNvPr id="21" name="Rectangle 20">
            <a:extLst>
              <a:ext uri="{FF2B5EF4-FFF2-40B4-BE49-F238E27FC236}">
                <a16:creationId xmlns:a16="http://schemas.microsoft.com/office/drawing/2014/main" id="{6B1498C3-7B1E-47EE-BE4C-45F6ED5876FA}"/>
              </a:ext>
            </a:extLst>
          </p:cNvPr>
          <p:cNvSpPr/>
          <p:nvPr/>
        </p:nvSpPr>
        <p:spPr>
          <a:xfrm>
            <a:off x="4219203" y="5616926"/>
            <a:ext cx="8116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tx1">
                    <a:lumMod val="50000"/>
                    <a:lumOff val="50000"/>
                  </a:schemeClr>
                </a:solidFill>
              </a:rPr>
              <a:t>Guo et al., 2017;</a:t>
            </a:r>
            <a:endParaRPr lang="en-US" sz="12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51077B38-6FE9-4002-A54B-8BCB1B2BA038}"/>
              </a:ext>
            </a:extLst>
          </p:cNvPr>
          <p:cNvSpPr/>
          <p:nvPr/>
        </p:nvSpPr>
        <p:spPr>
          <a:xfrm>
            <a:off x="2563714" y="1483418"/>
            <a:ext cx="12373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50000"/>
                    <a:lumOff val="50000"/>
                  </a:schemeClr>
                </a:solidFill>
              </a:rPr>
              <a:t>(Guardian, 2019)</a:t>
            </a:r>
          </a:p>
        </p:txBody>
      </p:sp>
      <p:sp>
        <p:nvSpPr>
          <p:cNvPr id="24" name="Rectangle 23">
            <a:extLst>
              <a:ext uri="{FF2B5EF4-FFF2-40B4-BE49-F238E27FC236}">
                <a16:creationId xmlns:a16="http://schemas.microsoft.com/office/drawing/2014/main" id="{F0D06053-F7AF-45A7-946F-E56F781BF658}"/>
              </a:ext>
            </a:extLst>
          </p:cNvPr>
          <p:cNvSpPr/>
          <p:nvPr/>
        </p:nvSpPr>
        <p:spPr>
          <a:xfrm>
            <a:off x="7962030" y="1475797"/>
            <a:ext cx="10776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50000"/>
                    <a:lumOff val="50000"/>
                  </a:schemeClr>
                </a:solidFill>
              </a:rPr>
              <a:t>(Quang, 2017)</a:t>
            </a:r>
          </a:p>
        </p:txBody>
      </p:sp>
    </p:spTree>
    <p:extLst>
      <p:ext uri="{BB962C8B-B14F-4D97-AF65-F5344CB8AC3E}">
        <p14:creationId xmlns:p14="http://schemas.microsoft.com/office/powerpoint/2010/main" val="99094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8F12-E212-4EC5-9CFD-35E7DF073D1C}"/>
              </a:ext>
            </a:extLst>
          </p:cNvPr>
          <p:cNvSpPr>
            <a:spLocks noGrp="1"/>
          </p:cNvSpPr>
          <p:nvPr>
            <p:ph type="title"/>
          </p:nvPr>
        </p:nvSpPr>
        <p:spPr/>
        <p:txBody>
          <a:bodyPr/>
          <a:lstStyle/>
          <a:p>
            <a:endParaRPr lang="en-NG" dirty="0"/>
          </a:p>
        </p:txBody>
      </p:sp>
      <p:graphicFrame>
        <p:nvGraphicFramePr>
          <p:cNvPr id="7" name="Content Placeholder 6">
            <a:extLst>
              <a:ext uri="{FF2B5EF4-FFF2-40B4-BE49-F238E27FC236}">
                <a16:creationId xmlns:a16="http://schemas.microsoft.com/office/drawing/2014/main" id="{E2C44194-1C60-4B47-8294-B313F2B13D6A}"/>
              </a:ext>
            </a:extLst>
          </p:cNvPr>
          <p:cNvGraphicFramePr>
            <a:graphicFrameLocks noGrp="1"/>
          </p:cNvGraphicFramePr>
          <p:nvPr>
            <p:ph idx="1"/>
            <p:extLst>
              <p:ext uri="{D42A27DB-BD31-4B8C-83A1-F6EECF244321}">
                <p14:modId xmlns:p14="http://schemas.microsoft.com/office/powerpoint/2010/main" val="20627642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27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55369-DCBA-4290-BD2D-DDC136E5871A}"/>
              </a:ext>
            </a:extLst>
          </p:cNvPr>
          <p:cNvSpPr>
            <a:spLocks noGrp="1"/>
          </p:cNvSpPr>
          <p:nvPr>
            <p:ph type="title"/>
          </p:nvPr>
        </p:nvSpPr>
        <p:spPr>
          <a:xfrm>
            <a:off x="838200" y="365125"/>
            <a:ext cx="10515600" cy="720725"/>
          </a:xfrm>
        </p:spPr>
        <p:txBody>
          <a:bodyPr/>
          <a:lstStyle/>
          <a:p>
            <a:r>
              <a:rPr lang="en-US" b="1" dirty="0">
                <a:solidFill>
                  <a:srgbClr val="A80000"/>
                </a:solidFill>
              </a:rPr>
              <a:t>SWOT DRIVEN STRATEGIC ACTION</a:t>
            </a:r>
            <a:endParaRPr lang="en-GB" dirty="0"/>
          </a:p>
        </p:txBody>
      </p:sp>
      <p:pic>
        <p:nvPicPr>
          <p:cNvPr id="5122" name="Picture 2" descr="Image result for SOWT WT">
            <a:extLst>
              <a:ext uri="{FF2B5EF4-FFF2-40B4-BE49-F238E27FC236}">
                <a16:creationId xmlns:a16="http://schemas.microsoft.com/office/drawing/2014/main" id="{BB607535-58B4-4A61-96BE-F6CF5A9A1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572"/>
          <a:stretch/>
        </p:blipFill>
        <p:spPr bwMode="auto">
          <a:xfrm>
            <a:off x="357188" y="1281113"/>
            <a:ext cx="4500562" cy="52117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BCFF82-A7C8-4F05-9E87-D9F1AB76FD68}"/>
              </a:ext>
            </a:extLst>
          </p:cNvPr>
          <p:cNvSpPr txBox="1"/>
          <p:nvPr/>
        </p:nvSpPr>
        <p:spPr>
          <a:xfrm>
            <a:off x="5120738" y="4122419"/>
            <a:ext cx="63150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342900" lvl="0" indent="-342900">
              <a:buFont typeface="Arial" panose="020B0604020202020204" pitchFamily="34" charset="0"/>
              <a:buChar char="•"/>
              <a:defRPr sz="2000" b="0">
                <a:solidFill>
                  <a:schemeClr val="tx1">
                    <a:lumMod val="50000"/>
                    <a:lumOff val="50000"/>
                  </a:schemeClr>
                </a:solidFill>
              </a:defRPr>
            </a:lvl1pPr>
          </a:lstStyle>
          <a:p>
            <a:pPr marL="0" indent="0">
              <a:buNone/>
            </a:pPr>
            <a:r>
              <a:rPr lang="en-US" sz="1800" dirty="0"/>
              <a:t>All-electric sports sedan - push to more than double annual sales. Targeting over 7,500 vehicles, from 3,500 last year.</a:t>
            </a:r>
          </a:p>
        </p:txBody>
      </p:sp>
      <p:sp>
        <p:nvSpPr>
          <p:cNvPr id="8" name="TextBox 7">
            <a:extLst>
              <a:ext uri="{FF2B5EF4-FFF2-40B4-BE49-F238E27FC236}">
                <a16:creationId xmlns:a16="http://schemas.microsoft.com/office/drawing/2014/main" id="{D3F219C0-79E5-4A61-A5DD-C41F60BDE5A6}"/>
              </a:ext>
            </a:extLst>
          </p:cNvPr>
          <p:cNvSpPr txBox="1"/>
          <p:nvPr/>
        </p:nvSpPr>
        <p:spPr>
          <a:xfrm>
            <a:off x="5120738" y="5340974"/>
            <a:ext cx="63150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lvl="0" indent="0">
              <a:buFont typeface="Arial" panose="020B0604020202020204" pitchFamily="34" charset="0"/>
              <a:buNone/>
              <a:defRPr sz="2000" b="0">
                <a:solidFill>
                  <a:schemeClr val="tx1">
                    <a:lumMod val="50000"/>
                    <a:lumOff val="50000"/>
                  </a:schemeClr>
                </a:solidFill>
              </a:defRPr>
            </a:lvl1pPr>
          </a:lstStyle>
          <a:p>
            <a:r>
              <a:rPr lang="en-US" sz="1800" dirty="0"/>
              <a:t>Electriﬁcation strategy part of a “reset plan" - will cause job cuts and a restructuring of sales and marketing operations.</a:t>
            </a:r>
          </a:p>
        </p:txBody>
      </p:sp>
      <p:sp>
        <p:nvSpPr>
          <p:cNvPr id="5" name="Rectangle 4">
            <a:extLst>
              <a:ext uri="{FF2B5EF4-FFF2-40B4-BE49-F238E27FC236}">
                <a16:creationId xmlns:a16="http://schemas.microsoft.com/office/drawing/2014/main" id="{504CA4BF-CFE4-43A3-A2A7-013406E929DF}"/>
              </a:ext>
            </a:extLst>
          </p:cNvPr>
          <p:cNvSpPr/>
          <p:nvPr/>
        </p:nvSpPr>
        <p:spPr>
          <a:xfrm>
            <a:off x="5120738" y="2686665"/>
            <a:ext cx="68140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tx1">
                    <a:lumMod val="50000"/>
                    <a:lumOff val="50000"/>
                  </a:schemeClr>
                </a:solidFill>
              </a:rPr>
              <a:t>​</a:t>
            </a:r>
            <a:r>
              <a:rPr lang="en-US" dirty="0" err="1">
                <a:solidFill>
                  <a:schemeClr val="tx1">
                    <a:lumMod val="50000"/>
                    <a:lumOff val="50000"/>
                  </a:schemeClr>
                </a:solidFill>
              </a:rPr>
              <a:t>DBX</a:t>
            </a:r>
            <a:r>
              <a:rPr lang="en-US" dirty="0">
                <a:solidFill>
                  <a:schemeClr val="tx1">
                    <a:lumMod val="50000"/>
                    <a:lumOff val="50000"/>
                  </a:schemeClr>
                </a:solidFill>
              </a:rPr>
              <a:t> to compete with Porsche Cayenne and </a:t>
            </a:r>
            <a:r>
              <a:rPr lang="en-US" dirty="0" err="1">
                <a:solidFill>
                  <a:schemeClr val="tx1">
                    <a:lumMod val="50000"/>
                    <a:lumOff val="50000"/>
                  </a:schemeClr>
                </a:solidFill>
              </a:rPr>
              <a:t>Macan</a:t>
            </a:r>
            <a:r>
              <a:rPr lang="en-US" dirty="0">
                <a:solidFill>
                  <a:schemeClr val="tx1">
                    <a:lumMod val="50000"/>
                    <a:lumOff val="50000"/>
                  </a:schemeClr>
                </a:solidFill>
              </a:rPr>
              <a:t>, the Bentley </a:t>
            </a:r>
            <a:r>
              <a:rPr lang="en-US" dirty="0" err="1">
                <a:solidFill>
                  <a:schemeClr val="tx1">
                    <a:lumMod val="50000"/>
                    <a:lumOff val="50000"/>
                  </a:schemeClr>
                </a:solidFill>
              </a:rPr>
              <a:t>Bentayga</a:t>
            </a:r>
            <a:r>
              <a:rPr lang="en-US" dirty="0">
                <a:solidFill>
                  <a:schemeClr val="tx1">
                    <a:lumMod val="50000"/>
                    <a:lumOff val="50000"/>
                  </a:schemeClr>
                </a:solidFill>
              </a:rPr>
              <a:t>, and the Lamborghini Urus.</a:t>
            </a:r>
          </a:p>
          <a:p>
            <a:r>
              <a:rPr lang="en-US" dirty="0">
                <a:solidFill>
                  <a:schemeClr val="tx1">
                    <a:lumMod val="50000"/>
                    <a:lumOff val="50000"/>
                  </a:schemeClr>
                </a:solidFill>
              </a:rPr>
              <a:t>Palmer’s campaign to win over buyers and regain investor conﬁdence.</a:t>
            </a:r>
          </a:p>
        </p:txBody>
      </p:sp>
      <p:sp>
        <p:nvSpPr>
          <p:cNvPr id="9" name="Rectangle 8">
            <a:extLst>
              <a:ext uri="{FF2B5EF4-FFF2-40B4-BE49-F238E27FC236}">
                <a16:creationId xmlns:a16="http://schemas.microsoft.com/office/drawing/2014/main" id="{E70299D7-F86B-4946-AA10-E23A02D80DF9}"/>
              </a:ext>
            </a:extLst>
          </p:cNvPr>
          <p:cNvSpPr/>
          <p:nvPr/>
        </p:nvSpPr>
        <p:spPr>
          <a:xfrm>
            <a:off x="5120738" y="1517026"/>
            <a:ext cx="69069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lumOff val="50000"/>
                  </a:schemeClr>
                </a:solidFill>
              </a:rPr>
              <a:t>Upcoming Bond ﬁlm, No Time To Die featuring four models: the classic DB5 and V8 Saloon, as well as DBS </a:t>
            </a:r>
            <a:r>
              <a:rPr lang="en-US" dirty="0" err="1">
                <a:solidFill>
                  <a:schemeClr val="tx1">
                    <a:lumMod val="50000"/>
                    <a:lumOff val="50000"/>
                  </a:schemeClr>
                </a:solidFill>
              </a:rPr>
              <a:t>Superleggera</a:t>
            </a:r>
            <a:r>
              <a:rPr lang="en-US" dirty="0">
                <a:solidFill>
                  <a:schemeClr val="tx1">
                    <a:lumMod val="50000"/>
                    <a:lumOff val="50000"/>
                  </a:schemeClr>
                </a:solidFill>
              </a:rPr>
              <a:t> and Valhalla </a:t>
            </a:r>
            <a:r>
              <a:rPr lang="en-US" sz="1400" dirty="0">
                <a:solidFill>
                  <a:schemeClr val="tx1">
                    <a:lumMod val="50000"/>
                    <a:lumOff val="50000"/>
                  </a:schemeClr>
                </a:solidFill>
              </a:rPr>
              <a:t>(The Motley Fool, 2019, Aston Martin Financial Report, 2017) – </a:t>
            </a:r>
            <a:r>
              <a:rPr lang="en-US" dirty="0">
                <a:solidFill>
                  <a:schemeClr val="tx1">
                    <a:lumMod val="50000"/>
                    <a:lumOff val="50000"/>
                  </a:schemeClr>
                </a:solidFill>
              </a:rPr>
              <a:t>boosting sales.</a:t>
            </a:r>
          </a:p>
        </p:txBody>
      </p:sp>
    </p:spTree>
    <p:extLst>
      <p:ext uri="{BB962C8B-B14F-4D97-AF65-F5344CB8AC3E}">
        <p14:creationId xmlns:p14="http://schemas.microsoft.com/office/powerpoint/2010/main" val="4010705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DDB6B0-7A50-43A1-886C-B001A4839754}"/>
              </a:ext>
            </a:extLst>
          </p:cNvPr>
          <p:cNvPicPr>
            <a:picLocks noChangeAspect="1"/>
          </p:cNvPicPr>
          <p:nvPr/>
        </p:nvPicPr>
        <p:blipFill rotWithShape="1">
          <a:blip r:embed="rId2"/>
          <a:srcRect l="4898" r="16815" b="-2"/>
          <a:stretch/>
        </p:blipFill>
        <p:spPr>
          <a:xfrm>
            <a:off x="5511589" y="523804"/>
            <a:ext cx="6680411"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14" name="Freeform: Shape 1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7217D89-B179-4AA9-9EB7-BF4194925A2E}"/>
              </a:ext>
            </a:extLst>
          </p:cNvPr>
          <p:cNvSpPr>
            <a:spLocks noGrp="1"/>
          </p:cNvSpPr>
          <p:nvPr>
            <p:ph type="title"/>
          </p:nvPr>
        </p:nvSpPr>
        <p:spPr>
          <a:xfrm>
            <a:off x="643377" y="2563318"/>
            <a:ext cx="5111877" cy="1095375"/>
          </a:xfrm>
        </p:spPr>
        <p:txBody>
          <a:bodyPr vert="horz" lIns="91440" tIns="45720" rIns="91440" bIns="45720" rtlCol="0" anchor="ctr">
            <a:normAutofit/>
          </a:bodyPr>
          <a:lstStyle/>
          <a:p>
            <a:pPr algn="ctr"/>
            <a:r>
              <a:rPr lang="en-US" sz="4600" b="1" dirty="0">
                <a:ea typeface="+mj-lt"/>
                <a:cs typeface="+mj-lt"/>
              </a:rPr>
              <a:t>Internationalisation</a:t>
            </a:r>
          </a:p>
        </p:txBody>
      </p:sp>
    </p:spTree>
    <p:extLst>
      <p:ext uri="{BB962C8B-B14F-4D97-AF65-F5344CB8AC3E}">
        <p14:creationId xmlns:p14="http://schemas.microsoft.com/office/powerpoint/2010/main" val="357267763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D1B3-D12D-4FB9-95F4-1CEF2036D87D}"/>
              </a:ext>
            </a:extLst>
          </p:cNvPr>
          <p:cNvSpPr>
            <a:spLocks noGrp="1"/>
          </p:cNvSpPr>
          <p:nvPr>
            <p:ph type="title"/>
          </p:nvPr>
        </p:nvSpPr>
        <p:spPr>
          <a:xfrm>
            <a:off x="838200" y="365126"/>
            <a:ext cx="10515600" cy="735392"/>
          </a:xfrm>
        </p:spPr>
        <p:txBody>
          <a:bodyPr vert="horz" lIns="91440" tIns="45720" rIns="91440" bIns="45720" rtlCol="0" anchor="ctr">
            <a:noAutofit/>
          </a:bodyPr>
          <a:lstStyle/>
          <a:p>
            <a:r>
              <a:rPr lang="en-US" sz="4000" b="1" dirty="0">
                <a:solidFill>
                  <a:srgbClr val="A80000"/>
                </a:solidFill>
                <a:cs typeface="Calibri Light"/>
              </a:rPr>
              <a:t>GLOBAL READINESS</a:t>
            </a:r>
            <a:endParaRPr lang="en-GB" sz="4000" b="1" dirty="0">
              <a:solidFill>
                <a:srgbClr val="A80000"/>
              </a:solidFill>
              <a:cs typeface="Calibri Light"/>
            </a:endParaRPr>
          </a:p>
        </p:txBody>
      </p:sp>
      <p:sp>
        <p:nvSpPr>
          <p:cNvPr id="3" name="Content Placeholder 2">
            <a:extLst>
              <a:ext uri="{FF2B5EF4-FFF2-40B4-BE49-F238E27FC236}">
                <a16:creationId xmlns:a16="http://schemas.microsoft.com/office/drawing/2014/main" id="{F1423C45-5FEB-45DF-AD19-DC49E268FF70}"/>
              </a:ext>
            </a:extLst>
          </p:cNvPr>
          <p:cNvSpPr>
            <a:spLocks noGrp="1"/>
          </p:cNvSpPr>
          <p:nvPr>
            <p:ph idx="1"/>
          </p:nvPr>
        </p:nvSpPr>
        <p:spPr>
          <a:xfrm>
            <a:off x="838200" y="1165253"/>
            <a:ext cx="10515600" cy="5011710"/>
          </a:xfrm>
        </p:spPr>
        <p:txBody>
          <a:bodyPr/>
          <a:lstStyle/>
          <a:p>
            <a:r>
              <a:rPr lang="en-GB" dirty="0"/>
              <a:t>&gt; 5 years of international experience + score of 75%</a:t>
            </a:r>
          </a:p>
          <a:p>
            <a:endParaRPr lang="en-GB" dirty="0"/>
          </a:p>
          <a:p>
            <a:r>
              <a:rPr lang="en-US" dirty="0"/>
              <a:t>In 2018, 28% of Aston Martin’s sales secured through UK market </a:t>
            </a:r>
          </a:p>
          <a:p>
            <a:endParaRPr lang="en-US" dirty="0"/>
          </a:p>
          <a:p>
            <a:r>
              <a:rPr lang="en-US" dirty="0"/>
              <a:t>72% is from Asia, EMEA and America. (Approx. £790M per annum.) </a:t>
            </a:r>
          </a:p>
          <a:p>
            <a:pPr marL="0" indent="0">
              <a:buNone/>
            </a:pPr>
            <a:endParaRPr lang="en-GB" dirty="0"/>
          </a:p>
          <a:p>
            <a:pPr marL="0" indent="0" algn="ctr">
              <a:buNone/>
            </a:pPr>
            <a:r>
              <a:rPr lang="en-GB" i="1" dirty="0">
                <a:solidFill>
                  <a:srgbClr val="800000"/>
                </a:solidFill>
              </a:rPr>
              <a:t>Aston Martin is Ready to </a:t>
            </a:r>
            <a:r>
              <a:rPr lang="en-US" i="1" dirty="0">
                <a:solidFill>
                  <a:srgbClr val="800000"/>
                </a:solidFill>
              </a:rPr>
              <a:t>explore, enter and invest into another international country.</a:t>
            </a:r>
          </a:p>
          <a:p>
            <a:endParaRPr lang="en-GB" dirty="0"/>
          </a:p>
          <a:p>
            <a:pPr marL="0" indent="0">
              <a:buNone/>
            </a:pPr>
            <a:endParaRPr lang="en-GB" dirty="0"/>
          </a:p>
        </p:txBody>
      </p:sp>
    </p:spTree>
    <p:extLst>
      <p:ext uri="{BB962C8B-B14F-4D97-AF65-F5344CB8AC3E}">
        <p14:creationId xmlns:p14="http://schemas.microsoft.com/office/powerpoint/2010/main" val="57575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7C64-281F-4E82-8947-23B438A9DB99}"/>
              </a:ext>
            </a:extLst>
          </p:cNvPr>
          <p:cNvSpPr>
            <a:spLocks noGrp="1"/>
          </p:cNvSpPr>
          <p:nvPr>
            <p:ph type="title"/>
          </p:nvPr>
        </p:nvSpPr>
        <p:spPr>
          <a:xfrm>
            <a:off x="838200" y="365125"/>
            <a:ext cx="10515600" cy="780387"/>
          </a:xfrm>
        </p:spPr>
        <p:txBody>
          <a:bodyPr vert="horz" lIns="91440" tIns="45720" rIns="91440" bIns="45720" rtlCol="0" anchor="ctr">
            <a:noAutofit/>
          </a:bodyPr>
          <a:lstStyle/>
          <a:p>
            <a:r>
              <a:rPr lang="en-US" sz="4000" b="1" dirty="0">
                <a:solidFill>
                  <a:srgbClr val="A80000"/>
                </a:solidFill>
                <a:cs typeface="Calibri Light"/>
              </a:rPr>
              <a:t>POTENTIAL MARKET FOR EXPANSION </a:t>
            </a:r>
            <a:endParaRPr lang="en-NG" sz="4000" b="1" dirty="0">
              <a:solidFill>
                <a:srgbClr val="A80000"/>
              </a:solidFill>
              <a:cs typeface="Calibri Light"/>
            </a:endParaRPr>
          </a:p>
        </p:txBody>
      </p:sp>
      <p:pic>
        <p:nvPicPr>
          <p:cNvPr id="11" name="Content Placeholder 10">
            <a:extLst>
              <a:ext uri="{FF2B5EF4-FFF2-40B4-BE49-F238E27FC236}">
                <a16:creationId xmlns:a16="http://schemas.microsoft.com/office/drawing/2014/main" id="{B1C15F99-6FF0-4038-B8F4-EDAADC7C9531}"/>
              </a:ext>
            </a:extLst>
          </p:cNvPr>
          <p:cNvPicPr>
            <a:picLocks noGrp="1" noChangeAspect="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3974" y="422830"/>
            <a:ext cx="6078512" cy="4621037"/>
          </a:xfrm>
        </p:spPr>
      </p:pic>
      <p:graphicFrame>
        <p:nvGraphicFramePr>
          <p:cNvPr id="5" name="Chart 4">
            <a:extLst>
              <a:ext uri="{FF2B5EF4-FFF2-40B4-BE49-F238E27FC236}">
                <a16:creationId xmlns:a16="http://schemas.microsoft.com/office/drawing/2014/main" id="{22093287-738E-46BF-AC62-6E369CC515FB}"/>
              </a:ext>
            </a:extLst>
          </p:cNvPr>
          <p:cNvGraphicFramePr/>
          <p:nvPr>
            <p:extLst>
              <p:ext uri="{D42A27DB-BD31-4B8C-83A1-F6EECF244321}">
                <p14:modId xmlns:p14="http://schemas.microsoft.com/office/powerpoint/2010/main" val="3936125831"/>
              </p:ext>
            </p:extLst>
          </p:nvPr>
        </p:nvGraphicFramePr>
        <p:xfrm>
          <a:off x="127165" y="1090834"/>
          <a:ext cx="7929701" cy="5402042"/>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CF0E7175-1E76-4A3F-902F-C9C5A3D3DA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1690" y="1358532"/>
            <a:ext cx="3705782" cy="3018595"/>
          </a:xfrm>
          <a:prstGeom prst="rect">
            <a:avLst/>
          </a:prstGeom>
        </p:spPr>
      </p:pic>
    </p:spTree>
    <p:extLst>
      <p:ext uri="{BB962C8B-B14F-4D97-AF65-F5344CB8AC3E}">
        <p14:creationId xmlns:p14="http://schemas.microsoft.com/office/powerpoint/2010/main" val="1766883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7A25-F075-4A39-9022-D47D7C7E5971}"/>
              </a:ext>
            </a:extLst>
          </p:cNvPr>
          <p:cNvSpPr>
            <a:spLocks noGrp="1"/>
          </p:cNvSpPr>
          <p:nvPr>
            <p:ph type="title"/>
          </p:nvPr>
        </p:nvSpPr>
        <p:spPr>
          <a:xfrm>
            <a:off x="838200" y="-1577900"/>
            <a:ext cx="10515600" cy="1325563"/>
          </a:xfrm>
        </p:spPr>
        <p:txBody>
          <a:bodyPr/>
          <a:lstStyle/>
          <a:p>
            <a:endParaRPr lang="en-GB" dirty="0"/>
          </a:p>
        </p:txBody>
      </p:sp>
      <p:sp>
        <p:nvSpPr>
          <p:cNvPr id="4" name="Cloud 3">
            <a:extLst>
              <a:ext uri="{FF2B5EF4-FFF2-40B4-BE49-F238E27FC236}">
                <a16:creationId xmlns:a16="http://schemas.microsoft.com/office/drawing/2014/main" id="{E26E3BEE-A761-4AE3-BC93-144E56931E7B}"/>
              </a:ext>
            </a:extLst>
          </p:cNvPr>
          <p:cNvSpPr/>
          <p:nvPr/>
        </p:nvSpPr>
        <p:spPr>
          <a:xfrm>
            <a:off x="5811838" y="1191924"/>
            <a:ext cx="3621086" cy="1692128"/>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ATTITUDE TOWARDS: IMPORTS; FDI; TECHNOLOGY TRANSFER</a:t>
            </a:r>
            <a:endParaRPr lang="en-GB" dirty="0"/>
          </a:p>
        </p:txBody>
      </p:sp>
      <p:sp>
        <p:nvSpPr>
          <p:cNvPr id="5" name="Cloud 4">
            <a:extLst>
              <a:ext uri="{FF2B5EF4-FFF2-40B4-BE49-F238E27FC236}">
                <a16:creationId xmlns:a16="http://schemas.microsoft.com/office/drawing/2014/main" id="{97D609CF-45D0-4EA7-AB4B-E474611C2C09}"/>
              </a:ext>
            </a:extLst>
          </p:cNvPr>
          <p:cNvSpPr/>
          <p:nvPr/>
        </p:nvSpPr>
        <p:spPr>
          <a:xfrm>
            <a:off x="8366671" y="2870933"/>
            <a:ext cx="1905001" cy="1233021"/>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FREE TRADE ZONES</a:t>
            </a:r>
            <a:endParaRPr lang="en-GB" dirty="0"/>
          </a:p>
        </p:txBody>
      </p:sp>
      <p:sp>
        <p:nvSpPr>
          <p:cNvPr id="6" name="Cloud 5">
            <a:extLst>
              <a:ext uri="{FF2B5EF4-FFF2-40B4-BE49-F238E27FC236}">
                <a16:creationId xmlns:a16="http://schemas.microsoft.com/office/drawing/2014/main" id="{C9F35AD5-70AE-4E74-A5C5-2DBF135650B9}"/>
              </a:ext>
            </a:extLst>
          </p:cNvPr>
          <p:cNvSpPr/>
          <p:nvPr/>
        </p:nvSpPr>
        <p:spPr>
          <a:xfrm>
            <a:off x="3326603" y="1286008"/>
            <a:ext cx="1908178" cy="1358333"/>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MAJOR PORTS OF ENTRY</a:t>
            </a:r>
            <a:endParaRPr lang="en-GB" dirty="0"/>
          </a:p>
        </p:txBody>
      </p:sp>
      <p:graphicFrame>
        <p:nvGraphicFramePr>
          <p:cNvPr id="7" name="Diagram 6">
            <a:extLst>
              <a:ext uri="{FF2B5EF4-FFF2-40B4-BE49-F238E27FC236}">
                <a16:creationId xmlns:a16="http://schemas.microsoft.com/office/drawing/2014/main" id="{A95DBB26-0711-4DBB-8291-8C8D5693C6B0}"/>
              </a:ext>
            </a:extLst>
          </p:cNvPr>
          <p:cNvGraphicFramePr/>
          <p:nvPr>
            <p:extLst>
              <p:ext uri="{D42A27DB-BD31-4B8C-83A1-F6EECF244321}">
                <p14:modId xmlns:p14="http://schemas.microsoft.com/office/powerpoint/2010/main" val="3806436875"/>
              </p:ext>
            </p:extLst>
          </p:nvPr>
        </p:nvGraphicFramePr>
        <p:xfrm>
          <a:off x="2669868" y="3429000"/>
          <a:ext cx="6175378" cy="3716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loud 7">
            <a:extLst>
              <a:ext uri="{FF2B5EF4-FFF2-40B4-BE49-F238E27FC236}">
                <a16:creationId xmlns:a16="http://schemas.microsoft.com/office/drawing/2014/main" id="{01A44AB7-89E7-427A-8D60-EC6CD53FC653}"/>
              </a:ext>
            </a:extLst>
          </p:cNvPr>
          <p:cNvSpPr/>
          <p:nvPr/>
        </p:nvSpPr>
        <p:spPr>
          <a:xfrm>
            <a:off x="311941" y="2364954"/>
            <a:ext cx="2833689" cy="1234246"/>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GOVERNMENT STABILITY</a:t>
            </a:r>
            <a:endParaRPr lang="en-GB" dirty="0"/>
          </a:p>
        </p:txBody>
      </p:sp>
      <p:cxnSp>
        <p:nvCxnSpPr>
          <p:cNvPr id="10" name="Straight Arrow Connector 9">
            <a:extLst>
              <a:ext uri="{FF2B5EF4-FFF2-40B4-BE49-F238E27FC236}">
                <a16:creationId xmlns:a16="http://schemas.microsoft.com/office/drawing/2014/main" id="{765CFDAE-9F17-48F8-91AE-B99CD7A4C8C6}"/>
              </a:ext>
            </a:extLst>
          </p:cNvPr>
          <p:cNvCxnSpPr>
            <a:cxnSpLocks/>
          </p:cNvCxnSpPr>
          <p:nvPr/>
        </p:nvCxnSpPr>
        <p:spPr>
          <a:xfrm>
            <a:off x="3282949" y="3035300"/>
            <a:ext cx="1778796" cy="1069438"/>
          </a:xfrm>
          <a:prstGeom prst="straightConnector1">
            <a:avLst/>
          </a:prstGeom>
          <a:ln w="571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E77B6A-FCF3-4B1F-820A-99E65DD71517}"/>
              </a:ext>
            </a:extLst>
          </p:cNvPr>
          <p:cNvCxnSpPr>
            <a:cxnSpLocks/>
          </p:cNvCxnSpPr>
          <p:nvPr/>
        </p:nvCxnSpPr>
        <p:spPr>
          <a:xfrm>
            <a:off x="4916886" y="2605909"/>
            <a:ext cx="608235" cy="1223058"/>
          </a:xfrm>
          <a:prstGeom prst="straightConnector1">
            <a:avLst/>
          </a:prstGeom>
          <a:ln w="571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ABF104-05B5-4AC0-B1C8-AC884E2A9BBF}"/>
              </a:ext>
            </a:extLst>
          </p:cNvPr>
          <p:cNvCxnSpPr>
            <a:cxnSpLocks/>
          </p:cNvCxnSpPr>
          <p:nvPr/>
        </p:nvCxnSpPr>
        <p:spPr>
          <a:xfrm flipH="1">
            <a:off x="6134600" y="2863976"/>
            <a:ext cx="595118" cy="942223"/>
          </a:xfrm>
          <a:prstGeom prst="straightConnector1">
            <a:avLst/>
          </a:prstGeom>
          <a:ln w="571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C47426-B457-40F3-BF93-9D51796FBD69}"/>
              </a:ext>
            </a:extLst>
          </p:cNvPr>
          <p:cNvCxnSpPr>
            <a:cxnSpLocks/>
          </p:cNvCxnSpPr>
          <p:nvPr/>
        </p:nvCxnSpPr>
        <p:spPr>
          <a:xfrm flipH="1">
            <a:off x="6533295" y="3668711"/>
            <a:ext cx="1777703" cy="408197"/>
          </a:xfrm>
          <a:prstGeom prst="straightConnector1">
            <a:avLst/>
          </a:prstGeom>
          <a:ln w="57150">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9E1F1A-A3A3-4EDD-996E-34A625C066D4}"/>
              </a:ext>
            </a:extLst>
          </p:cNvPr>
          <p:cNvSpPr txBox="1"/>
          <p:nvPr/>
        </p:nvSpPr>
        <p:spPr>
          <a:xfrm>
            <a:off x="930417" y="3806199"/>
            <a:ext cx="14594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Tax System </a:t>
            </a:r>
          </a:p>
        </p:txBody>
      </p:sp>
      <p:sp>
        <p:nvSpPr>
          <p:cNvPr id="30" name="TextBox 29">
            <a:extLst>
              <a:ext uri="{FF2B5EF4-FFF2-40B4-BE49-F238E27FC236}">
                <a16:creationId xmlns:a16="http://schemas.microsoft.com/office/drawing/2014/main" id="{3877A3E5-DF87-4EFD-9F67-07DE35E804E6}"/>
              </a:ext>
            </a:extLst>
          </p:cNvPr>
          <p:cNvSpPr txBox="1"/>
          <p:nvPr/>
        </p:nvSpPr>
        <p:spPr>
          <a:xfrm>
            <a:off x="372066" y="4395304"/>
            <a:ext cx="25761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Business Environments</a:t>
            </a:r>
          </a:p>
        </p:txBody>
      </p:sp>
      <p:sp>
        <p:nvSpPr>
          <p:cNvPr id="31" name="TextBox 30">
            <a:extLst>
              <a:ext uri="{FF2B5EF4-FFF2-40B4-BE49-F238E27FC236}">
                <a16:creationId xmlns:a16="http://schemas.microsoft.com/office/drawing/2014/main" id="{F7DD2D80-000F-45BB-B4E4-3F14FBF1FAB7}"/>
              </a:ext>
            </a:extLst>
          </p:cNvPr>
          <p:cNvSpPr txBox="1"/>
          <p:nvPr/>
        </p:nvSpPr>
        <p:spPr>
          <a:xfrm>
            <a:off x="621179" y="5008135"/>
            <a:ext cx="20778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Military situation</a:t>
            </a:r>
          </a:p>
        </p:txBody>
      </p:sp>
      <p:sp>
        <p:nvSpPr>
          <p:cNvPr id="32" name="TextBox 31">
            <a:extLst>
              <a:ext uri="{FF2B5EF4-FFF2-40B4-BE49-F238E27FC236}">
                <a16:creationId xmlns:a16="http://schemas.microsoft.com/office/drawing/2014/main" id="{A55BA1B2-B592-47F2-BE15-6B7531FAD1DE}"/>
              </a:ext>
            </a:extLst>
          </p:cNvPr>
          <p:cNvSpPr txBox="1"/>
          <p:nvPr/>
        </p:nvSpPr>
        <p:spPr>
          <a:xfrm>
            <a:off x="8097838" y="4306980"/>
            <a:ext cx="25464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Import / Export Duties</a:t>
            </a:r>
          </a:p>
        </p:txBody>
      </p:sp>
      <p:sp>
        <p:nvSpPr>
          <p:cNvPr id="33" name="TextBox 32">
            <a:extLst>
              <a:ext uri="{FF2B5EF4-FFF2-40B4-BE49-F238E27FC236}">
                <a16:creationId xmlns:a16="http://schemas.microsoft.com/office/drawing/2014/main" id="{CEAF7570-33DD-4A98-B22F-6C4C4A719521}"/>
              </a:ext>
            </a:extLst>
          </p:cNvPr>
          <p:cNvSpPr txBox="1"/>
          <p:nvPr/>
        </p:nvSpPr>
        <p:spPr>
          <a:xfrm>
            <a:off x="8083005" y="4865230"/>
            <a:ext cx="25761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Customs Duty Deferral</a:t>
            </a:r>
          </a:p>
        </p:txBody>
      </p:sp>
      <p:sp>
        <p:nvSpPr>
          <p:cNvPr id="34" name="TextBox 33">
            <a:extLst>
              <a:ext uri="{FF2B5EF4-FFF2-40B4-BE49-F238E27FC236}">
                <a16:creationId xmlns:a16="http://schemas.microsoft.com/office/drawing/2014/main" id="{3848303B-AA0C-4417-8639-A1734FCF84BC}"/>
              </a:ext>
            </a:extLst>
          </p:cNvPr>
          <p:cNvSpPr txBox="1"/>
          <p:nvPr/>
        </p:nvSpPr>
        <p:spPr>
          <a:xfrm>
            <a:off x="8214571" y="5409530"/>
            <a:ext cx="231298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Quotas-based tariffs</a:t>
            </a:r>
          </a:p>
        </p:txBody>
      </p:sp>
      <p:sp>
        <p:nvSpPr>
          <p:cNvPr id="35" name="TextBox 34">
            <a:extLst>
              <a:ext uri="{FF2B5EF4-FFF2-40B4-BE49-F238E27FC236}">
                <a16:creationId xmlns:a16="http://schemas.microsoft.com/office/drawing/2014/main" id="{D9DF1C83-517F-4D10-B653-9A147C31B241}"/>
              </a:ext>
            </a:extLst>
          </p:cNvPr>
          <p:cNvSpPr txBox="1"/>
          <p:nvPr/>
        </p:nvSpPr>
        <p:spPr>
          <a:xfrm>
            <a:off x="8463806" y="5961043"/>
            <a:ext cx="18145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b="0" dirty="0">
                <a:solidFill>
                  <a:schemeClr val="tx1">
                    <a:lumMod val="50000"/>
                    <a:lumOff val="50000"/>
                  </a:schemeClr>
                </a:solidFill>
              </a:rPr>
              <a:t>Duty payments</a:t>
            </a:r>
          </a:p>
        </p:txBody>
      </p:sp>
      <p:sp>
        <p:nvSpPr>
          <p:cNvPr id="36" name="Title 1">
            <a:extLst>
              <a:ext uri="{FF2B5EF4-FFF2-40B4-BE49-F238E27FC236}">
                <a16:creationId xmlns:a16="http://schemas.microsoft.com/office/drawing/2014/main" id="{025E017C-1BE1-47BC-AE76-21FE47B142FF}"/>
              </a:ext>
            </a:extLst>
          </p:cNvPr>
          <p:cNvSpPr txBox="1">
            <a:spLocks/>
          </p:cNvSpPr>
          <p:nvPr/>
        </p:nvSpPr>
        <p:spPr>
          <a:xfrm>
            <a:off x="838200" y="365125"/>
            <a:ext cx="10515600" cy="7803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A80000"/>
                </a:solidFill>
                <a:cs typeface="Calibri Light"/>
              </a:rPr>
              <a:t>POTENTIAL MARKET FOR EXPANSION </a:t>
            </a:r>
            <a:endParaRPr lang="en-NG" sz="4000" b="1" dirty="0">
              <a:solidFill>
                <a:srgbClr val="A80000"/>
              </a:solidFill>
              <a:cs typeface="Calibri Light"/>
            </a:endParaRPr>
          </a:p>
        </p:txBody>
      </p:sp>
    </p:spTree>
    <p:extLst>
      <p:ext uri="{BB962C8B-B14F-4D97-AF65-F5344CB8AC3E}">
        <p14:creationId xmlns:p14="http://schemas.microsoft.com/office/powerpoint/2010/main" val="94982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A7383311-5F3C-4AE3-A6F0-DCDA45B27FF7}"/>
              </a:ext>
            </a:extLst>
          </p:cNvPr>
          <p:cNvSpPr/>
          <p:nvPr/>
        </p:nvSpPr>
        <p:spPr>
          <a:xfrm rot="16200000">
            <a:off x="5534026" y="5783259"/>
            <a:ext cx="819151" cy="600075"/>
          </a:xfrm>
          <a:prstGeom prst="homePlate">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800000"/>
              </a:solidFill>
            </a:endParaRPr>
          </a:p>
        </p:txBody>
      </p:sp>
      <p:cxnSp>
        <p:nvCxnSpPr>
          <p:cNvPr id="10" name="Straight Connector 9">
            <a:extLst>
              <a:ext uri="{FF2B5EF4-FFF2-40B4-BE49-F238E27FC236}">
                <a16:creationId xmlns:a16="http://schemas.microsoft.com/office/drawing/2014/main" id="{F5AA4396-5579-4D54-ABFD-7A6EBC82DB7B}"/>
              </a:ext>
            </a:extLst>
          </p:cNvPr>
          <p:cNvCxnSpPr>
            <a:cxnSpLocks/>
          </p:cNvCxnSpPr>
          <p:nvPr/>
        </p:nvCxnSpPr>
        <p:spPr>
          <a:xfrm>
            <a:off x="1533525" y="5159645"/>
            <a:ext cx="9048750" cy="1051513"/>
          </a:xfrm>
          <a:prstGeom prst="line">
            <a:avLst/>
          </a:prstGeom>
          <a:ln w="76200">
            <a:solidFill>
              <a:srgbClr val="800000"/>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dubai flag">
            <a:extLst>
              <a:ext uri="{FF2B5EF4-FFF2-40B4-BE49-F238E27FC236}">
                <a16:creationId xmlns:a16="http://schemas.microsoft.com/office/drawing/2014/main" id="{A2B60941-8B5B-4DFD-B7D5-3FD4359D73E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67557" y="646842"/>
            <a:ext cx="961021" cy="131048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4">
            <a:extLst>
              <a:ext uri="{FF2B5EF4-FFF2-40B4-BE49-F238E27FC236}">
                <a16:creationId xmlns:a16="http://schemas.microsoft.com/office/drawing/2014/main" id="{71A83983-99A4-4F5D-BEC3-F4A9A943B3FB}"/>
              </a:ext>
            </a:extLst>
          </p:cNvPr>
          <p:cNvSpPr txBox="1">
            <a:spLocks/>
          </p:cNvSpPr>
          <p:nvPr/>
        </p:nvSpPr>
        <p:spPr>
          <a:xfrm>
            <a:off x="3771901" y="240814"/>
            <a:ext cx="4343400" cy="7076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A80000"/>
                </a:solidFill>
                <a:cs typeface="Calibri Light"/>
              </a:rPr>
              <a:t>TOP TWO MARKETS</a:t>
            </a:r>
            <a:endParaRPr lang="en-NG" sz="4000" b="1" dirty="0">
              <a:solidFill>
                <a:srgbClr val="A80000"/>
              </a:solidFill>
              <a:cs typeface="Calibri Light"/>
            </a:endParaRPr>
          </a:p>
        </p:txBody>
      </p:sp>
      <p:pic>
        <p:nvPicPr>
          <p:cNvPr id="17" name="Picture 16">
            <a:extLst>
              <a:ext uri="{FF2B5EF4-FFF2-40B4-BE49-F238E27FC236}">
                <a16:creationId xmlns:a16="http://schemas.microsoft.com/office/drawing/2014/main" id="{6245F68D-73F1-4430-8ABC-0FBDF8DBB8C1}"/>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645654" y="963494"/>
            <a:ext cx="1029883" cy="647700"/>
          </a:xfrm>
          <a:prstGeom prst="rect">
            <a:avLst/>
          </a:prstGeom>
        </p:spPr>
      </p:pic>
      <p:sp>
        <p:nvSpPr>
          <p:cNvPr id="19" name="TextBox 18">
            <a:extLst>
              <a:ext uri="{FF2B5EF4-FFF2-40B4-BE49-F238E27FC236}">
                <a16:creationId xmlns:a16="http://schemas.microsoft.com/office/drawing/2014/main" id="{B16870E5-0925-4462-8A52-BE0689CEAC77}"/>
              </a:ext>
            </a:extLst>
          </p:cNvPr>
          <p:cNvSpPr txBox="1"/>
          <p:nvPr/>
        </p:nvSpPr>
        <p:spPr>
          <a:xfrm>
            <a:off x="2675537" y="1087287"/>
            <a:ext cx="14594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Bahrain</a:t>
            </a:r>
          </a:p>
        </p:txBody>
      </p:sp>
      <p:sp>
        <p:nvSpPr>
          <p:cNvPr id="20" name="TextBox 19">
            <a:extLst>
              <a:ext uri="{FF2B5EF4-FFF2-40B4-BE49-F238E27FC236}">
                <a16:creationId xmlns:a16="http://schemas.microsoft.com/office/drawing/2014/main" id="{7C1ABA29-1B2C-4B57-ACF7-955E96934965}"/>
              </a:ext>
            </a:extLst>
          </p:cNvPr>
          <p:cNvSpPr txBox="1"/>
          <p:nvPr/>
        </p:nvSpPr>
        <p:spPr>
          <a:xfrm>
            <a:off x="8028578" y="1102028"/>
            <a:ext cx="2440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United Arab Emirates</a:t>
            </a:r>
          </a:p>
        </p:txBody>
      </p:sp>
      <p:cxnSp>
        <p:nvCxnSpPr>
          <p:cNvPr id="23" name="Straight Connector 22">
            <a:extLst>
              <a:ext uri="{FF2B5EF4-FFF2-40B4-BE49-F238E27FC236}">
                <a16:creationId xmlns:a16="http://schemas.microsoft.com/office/drawing/2014/main" id="{4396E5C2-C157-4AFA-A46E-5C8DF8CB69BB}"/>
              </a:ext>
            </a:extLst>
          </p:cNvPr>
          <p:cNvCxnSpPr>
            <a:cxnSpLocks/>
          </p:cNvCxnSpPr>
          <p:nvPr/>
        </p:nvCxnSpPr>
        <p:spPr>
          <a:xfrm flipV="1">
            <a:off x="5943602" y="1102029"/>
            <a:ext cx="0" cy="3984321"/>
          </a:xfrm>
          <a:prstGeom prst="line">
            <a:avLst/>
          </a:prstGeom>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9CF2185E-F93B-4FA6-9461-DEB86264357D}"/>
              </a:ext>
            </a:extLst>
          </p:cNvPr>
          <p:cNvSpPr txBox="1"/>
          <p:nvPr/>
        </p:nvSpPr>
        <p:spPr>
          <a:xfrm>
            <a:off x="6444460" y="1714500"/>
            <a:ext cx="2566197"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Bilateral agreement with the UK</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NG" b="0" dirty="0"/>
              <a:t>GDP per capita </a:t>
            </a:r>
            <a:r>
              <a:rPr lang="en-US" b="0" dirty="0"/>
              <a:t>-</a:t>
            </a:r>
            <a:r>
              <a:rPr lang="en-NG" b="0" dirty="0"/>
              <a:t> $</a:t>
            </a:r>
            <a:r>
              <a:rPr lang="en-US" b="0" dirty="0"/>
              <a:t>43,004.95 </a:t>
            </a:r>
            <a:r>
              <a:rPr lang="en-US" sz="1800" b="0" dirty="0"/>
              <a:t>(World Bank, 2020)</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NG" b="0" dirty="0"/>
              <a:t>No restrictions on foreign ownership</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T</a:t>
            </a:r>
            <a:r>
              <a:rPr lang="en-NG" b="0" dirty="0"/>
              <a:t>ax-free environment</a:t>
            </a:r>
            <a:endParaRPr lang="en-US" b="0" dirty="0"/>
          </a:p>
        </p:txBody>
      </p:sp>
      <p:sp>
        <p:nvSpPr>
          <p:cNvPr id="34" name="TextBox 33">
            <a:extLst>
              <a:ext uri="{FF2B5EF4-FFF2-40B4-BE49-F238E27FC236}">
                <a16:creationId xmlns:a16="http://schemas.microsoft.com/office/drawing/2014/main" id="{E710AA92-5A56-4F60-8529-43612DDDC6E3}"/>
              </a:ext>
            </a:extLst>
          </p:cNvPr>
          <p:cNvSpPr txBox="1"/>
          <p:nvPr/>
        </p:nvSpPr>
        <p:spPr>
          <a:xfrm>
            <a:off x="9378160" y="1714500"/>
            <a:ext cx="256619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S</a:t>
            </a:r>
            <a:r>
              <a:rPr lang="en-NG" b="0" dirty="0"/>
              <a:t>trong </a:t>
            </a:r>
            <a:r>
              <a:rPr lang="en-US" b="0" dirty="0"/>
              <a:t>B</a:t>
            </a:r>
            <a:r>
              <a:rPr lang="en-NG" b="0" dirty="0"/>
              <a:t>anking </a:t>
            </a:r>
            <a:r>
              <a:rPr lang="en-US" b="0" dirty="0"/>
              <a:t>S</a:t>
            </a:r>
            <a:r>
              <a:rPr lang="en-NG" b="0" dirty="0"/>
              <a:t>ystem</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S</a:t>
            </a:r>
            <a:r>
              <a:rPr lang="en-NG" b="0" dirty="0"/>
              <a:t>table </a:t>
            </a:r>
            <a:r>
              <a:rPr lang="en-US" b="0" dirty="0"/>
              <a:t>P</a:t>
            </a:r>
            <a:r>
              <a:rPr lang="en-NG" b="0" dirty="0"/>
              <a:t>olitical </a:t>
            </a:r>
            <a:r>
              <a:rPr lang="en-US" b="0" dirty="0"/>
              <a:t>S</a:t>
            </a:r>
            <a:r>
              <a:rPr lang="en-NG" b="0" dirty="0"/>
              <a:t>ystem</a:t>
            </a: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F</a:t>
            </a:r>
            <a:r>
              <a:rPr lang="en-NG" b="0" dirty="0"/>
              <a:t>ree </a:t>
            </a:r>
            <a:r>
              <a:rPr lang="en-US" b="0" dirty="0"/>
              <a:t>T</a:t>
            </a:r>
            <a:r>
              <a:rPr lang="en-NG" b="0" dirty="0"/>
              <a:t>rade </a:t>
            </a:r>
            <a:r>
              <a:rPr lang="en-US" b="0" dirty="0"/>
              <a:t>Z</a:t>
            </a:r>
            <a:r>
              <a:rPr lang="en-NG" b="0" dirty="0"/>
              <a:t>ones </a:t>
            </a: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P</a:t>
            </a:r>
            <a:r>
              <a:rPr lang="en-NG" b="0" dirty="0"/>
              <a:t>roximity to other Gulf markets</a:t>
            </a: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NG" b="0" dirty="0"/>
              <a:t>Jebel Ali Free Trade Zone (JAFZA) is the world’s largest </a:t>
            </a:r>
            <a:r>
              <a:rPr lang="en-US" b="0" dirty="0"/>
              <a:t>.</a:t>
            </a:r>
          </a:p>
        </p:txBody>
      </p:sp>
      <p:cxnSp>
        <p:nvCxnSpPr>
          <p:cNvPr id="38" name="Straight Connector 37">
            <a:extLst>
              <a:ext uri="{FF2B5EF4-FFF2-40B4-BE49-F238E27FC236}">
                <a16:creationId xmlns:a16="http://schemas.microsoft.com/office/drawing/2014/main" id="{4CA3C9B1-AD10-4082-93BF-6C8A22C2C1DA}"/>
              </a:ext>
            </a:extLst>
          </p:cNvPr>
          <p:cNvCxnSpPr>
            <a:cxnSpLocks/>
          </p:cNvCxnSpPr>
          <p:nvPr/>
        </p:nvCxnSpPr>
        <p:spPr>
          <a:xfrm>
            <a:off x="514350" y="1641204"/>
            <a:ext cx="11096625" cy="1"/>
          </a:xfrm>
          <a:prstGeom prst="line">
            <a:avLst/>
          </a:prstGeom>
        </p:spPr>
        <p:style>
          <a:lnRef idx="1">
            <a:schemeClr val="accent3"/>
          </a:lnRef>
          <a:fillRef idx="0">
            <a:schemeClr val="accent3"/>
          </a:fillRef>
          <a:effectRef idx="0">
            <a:schemeClr val="accent3"/>
          </a:effectRef>
          <a:fontRef idx="minor">
            <a:schemeClr val="tx1"/>
          </a:fontRef>
        </p:style>
      </p:cxnSp>
      <p:sp>
        <p:nvSpPr>
          <p:cNvPr id="1034" name="Rectangle 1033">
            <a:extLst>
              <a:ext uri="{FF2B5EF4-FFF2-40B4-BE49-F238E27FC236}">
                <a16:creationId xmlns:a16="http://schemas.microsoft.com/office/drawing/2014/main" id="{D39A2279-16C0-449D-BE8E-AECC4FF4875F}"/>
              </a:ext>
            </a:extLst>
          </p:cNvPr>
          <p:cNvSpPr/>
          <p:nvPr/>
        </p:nvSpPr>
        <p:spPr>
          <a:xfrm>
            <a:off x="8861483" y="6435722"/>
            <a:ext cx="30828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50000"/>
                    <a:lumOff val="50000"/>
                  </a:schemeClr>
                </a:solidFill>
              </a:rPr>
              <a:t>Source: UAE-UK Business Council (2019) </a:t>
            </a:r>
            <a:endParaRPr lang="en-NG" sz="1400" dirty="0">
              <a:solidFill>
                <a:schemeClr val="tx1">
                  <a:lumMod val="50000"/>
                  <a:lumOff val="50000"/>
                </a:schemeClr>
              </a:solidFill>
            </a:endParaRPr>
          </a:p>
        </p:txBody>
      </p:sp>
      <p:sp>
        <p:nvSpPr>
          <p:cNvPr id="46" name="TextBox 45">
            <a:extLst>
              <a:ext uri="{FF2B5EF4-FFF2-40B4-BE49-F238E27FC236}">
                <a16:creationId xmlns:a16="http://schemas.microsoft.com/office/drawing/2014/main" id="{46EB0D05-439B-420E-B99F-342FB0877BCA}"/>
              </a:ext>
            </a:extLst>
          </p:cNvPr>
          <p:cNvSpPr txBox="1"/>
          <p:nvPr/>
        </p:nvSpPr>
        <p:spPr>
          <a:xfrm>
            <a:off x="458600" y="1765001"/>
            <a:ext cx="2566197"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No existing trade agreement with the UK</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NG" b="0" dirty="0"/>
              <a:t>GDP per capita </a:t>
            </a:r>
            <a:r>
              <a:rPr lang="en-US" b="0" dirty="0"/>
              <a:t>-</a:t>
            </a:r>
            <a:r>
              <a:rPr lang="en-NG" b="0" dirty="0"/>
              <a:t> $</a:t>
            </a:r>
            <a:r>
              <a:rPr lang="en-US" b="0" dirty="0"/>
              <a:t>24,050.76 </a:t>
            </a:r>
            <a:r>
              <a:rPr lang="en-US" sz="1800" b="0" dirty="0"/>
              <a:t>(World Bank, 2020)</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100% foreign-ownership without local partner</a:t>
            </a:r>
            <a:endParaRPr lang="en-NG" b="0" dirty="0"/>
          </a:p>
          <a:p>
            <a:pPr marL="342900" indent="-342900">
              <a:buFont typeface="Arial" panose="020B0604020202020204" pitchFamily="34" charset="0"/>
              <a:buChar char="•"/>
            </a:pPr>
            <a:endParaRPr lang="en-US" b="0" dirty="0"/>
          </a:p>
        </p:txBody>
      </p:sp>
      <p:sp>
        <p:nvSpPr>
          <p:cNvPr id="47" name="TextBox 46">
            <a:extLst>
              <a:ext uri="{FF2B5EF4-FFF2-40B4-BE49-F238E27FC236}">
                <a16:creationId xmlns:a16="http://schemas.microsoft.com/office/drawing/2014/main" id="{8A4E6B22-C75B-45B2-94EE-6A0C046E2009}"/>
              </a:ext>
            </a:extLst>
          </p:cNvPr>
          <p:cNvSpPr txBox="1"/>
          <p:nvPr/>
        </p:nvSpPr>
        <p:spPr>
          <a:xfrm>
            <a:off x="3067044" y="1738453"/>
            <a:ext cx="274858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N</a:t>
            </a:r>
            <a:r>
              <a:rPr lang="en-NG" b="0" dirty="0"/>
              <a:t>o tax on corporate</a:t>
            </a:r>
            <a:r>
              <a:rPr lang="en-US" b="0" dirty="0"/>
              <a:t> &amp;</a:t>
            </a:r>
            <a:r>
              <a:rPr lang="en-NG" b="0" dirty="0"/>
              <a:t> personal income, wealth, capital gains, withholding, or death/inheritance</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N</a:t>
            </a:r>
            <a:r>
              <a:rPr lang="en-NG" b="0" dirty="0"/>
              <a:t>o restrictions on repatriation of capital, profits or dividend</a:t>
            </a:r>
            <a:r>
              <a:rPr lang="en-US" b="0" dirty="0"/>
              <a:t>s</a:t>
            </a:r>
            <a:endParaRPr lang="en-NG" b="0" dirty="0"/>
          </a:p>
          <a:p>
            <a:pPr marL="342900" indent="-342900">
              <a:buFont typeface="Arial" panose="020B0604020202020204" pitchFamily="34" charset="0"/>
              <a:buChar char="•"/>
            </a:pPr>
            <a:endParaRPr lang="en-US" b="0" dirty="0"/>
          </a:p>
        </p:txBody>
      </p:sp>
    </p:spTree>
    <p:extLst>
      <p:ext uri="{BB962C8B-B14F-4D97-AF65-F5344CB8AC3E}">
        <p14:creationId xmlns:p14="http://schemas.microsoft.com/office/powerpoint/2010/main" val="92010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669E26-3C6A-434B-9C2D-8DE7B7B49263}"/>
              </a:ext>
            </a:extLst>
          </p:cNvPr>
          <p:cNvSpPr>
            <a:spLocks noGrp="1"/>
          </p:cNvSpPr>
          <p:nvPr>
            <p:ph type="title"/>
          </p:nvPr>
        </p:nvSpPr>
        <p:spPr>
          <a:xfrm>
            <a:off x="4154789" y="177341"/>
            <a:ext cx="4231114" cy="707658"/>
          </a:xfrm>
        </p:spPr>
        <p:txBody>
          <a:bodyPr vert="horz" lIns="91440" tIns="45720" rIns="91440" bIns="45720" rtlCol="0" anchor="ctr">
            <a:noAutofit/>
          </a:bodyPr>
          <a:lstStyle/>
          <a:p>
            <a:r>
              <a:rPr lang="en-US" sz="4000" b="1" dirty="0">
                <a:solidFill>
                  <a:srgbClr val="A80000"/>
                </a:solidFill>
                <a:cs typeface="Calibri Light"/>
              </a:rPr>
              <a:t>TOP TWO MARKETS</a:t>
            </a:r>
            <a:endParaRPr lang="en-NG" sz="4000" b="1" dirty="0">
              <a:solidFill>
                <a:srgbClr val="A80000"/>
              </a:solidFill>
              <a:cs typeface="Calibri Light"/>
            </a:endParaRPr>
          </a:p>
        </p:txBody>
      </p:sp>
      <p:pic>
        <p:nvPicPr>
          <p:cNvPr id="11" name="Picture 2" descr="Image result for dubai flag">
            <a:extLst>
              <a:ext uri="{FF2B5EF4-FFF2-40B4-BE49-F238E27FC236}">
                <a16:creationId xmlns:a16="http://schemas.microsoft.com/office/drawing/2014/main" id="{2608CAE0-AC00-4433-8586-6DC55E69D55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67557" y="646842"/>
            <a:ext cx="961021" cy="1310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77D4289-CB23-4365-BFCF-83D840708FAC}"/>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3179179" y="963494"/>
            <a:ext cx="1029883" cy="647700"/>
          </a:xfrm>
          <a:prstGeom prst="rect">
            <a:avLst/>
          </a:prstGeom>
        </p:spPr>
      </p:pic>
      <p:sp>
        <p:nvSpPr>
          <p:cNvPr id="13" name="TextBox 12">
            <a:extLst>
              <a:ext uri="{FF2B5EF4-FFF2-40B4-BE49-F238E27FC236}">
                <a16:creationId xmlns:a16="http://schemas.microsoft.com/office/drawing/2014/main" id="{E613550C-A225-429D-8676-B21EFEE91C5C}"/>
              </a:ext>
            </a:extLst>
          </p:cNvPr>
          <p:cNvSpPr txBox="1"/>
          <p:nvPr/>
        </p:nvSpPr>
        <p:spPr>
          <a:xfrm>
            <a:off x="4209062" y="1087287"/>
            <a:ext cx="14594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Bahrain</a:t>
            </a:r>
          </a:p>
        </p:txBody>
      </p:sp>
      <p:sp>
        <p:nvSpPr>
          <p:cNvPr id="14" name="TextBox 13">
            <a:extLst>
              <a:ext uri="{FF2B5EF4-FFF2-40B4-BE49-F238E27FC236}">
                <a16:creationId xmlns:a16="http://schemas.microsoft.com/office/drawing/2014/main" id="{75C23D88-6689-4F12-AB58-495064E74C80}"/>
              </a:ext>
            </a:extLst>
          </p:cNvPr>
          <p:cNvSpPr txBox="1"/>
          <p:nvPr/>
        </p:nvSpPr>
        <p:spPr>
          <a:xfrm>
            <a:off x="8028578" y="1102028"/>
            <a:ext cx="2440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400" b="1"/>
            </a:lvl1pPr>
          </a:lstStyle>
          <a:p>
            <a:r>
              <a:rPr lang="en-US" sz="2000" dirty="0">
                <a:solidFill>
                  <a:schemeClr val="tx1">
                    <a:lumMod val="50000"/>
                    <a:lumOff val="50000"/>
                  </a:schemeClr>
                </a:solidFill>
              </a:rPr>
              <a:t>United Arab Emirates</a:t>
            </a:r>
          </a:p>
        </p:txBody>
      </p:sp>
      <p:cxnSp>
        <p:nvCxnSpPr>
          <p:cNvPr id="15" name="Straight Connector 14">
            <a:extLst>
              <a:ext uri="{FF2B5EF4-FFF2-40B4-BE49-F238E27FC236}">
                <a16:creationId xmlns:a16="http://schemas.microsoft.com/office/drawing/2014/main" id="{772E0484-A375-428D-BFE1-527F93E2FAFF}"/>
              </a:ext>
            </a:extLst>
          </p:cNvPr>
          <p:cNvCxnSpPr>
            <a:cxnSpLocks/>
          </p:cNvCxnSpPr>
          <p:nvPr/>
        </p:nvCxnSpPr>
        <p:spPr>
          <a:xfrm flipV="1">
            <a:off x="6172202" y="1102030"/>
            <a:ext cx="0" cy="541307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3043C9F6-AB87-4004-8D78-C26FDF4CCB96}"/>
              </a:ext>
            </a:extLst>
          </p:cNvPr>
          <p:cNvCxnSpPr>
            <a:cxnSpLocks/>
          </p:cNvCxnSpPr>
          <p:nvPr/>
        </p:nvCxnSpPr>
        <p:spPr>
          <a:xfrm>
            <a:off x="2719943" y="1641205"/>
            <a:ext cx="7652782"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21" name="Chart 20">
            <a:extLst>
              <a:ext uri="{FF2B5EF4-FFF2-40B4-BE49-F238E27FC236}">
                <a16:creationId xmlns:a16="http://schemas.microsoft.com/office/drawing/2014/main" id="{14A1B21D-7155-4DBA-91DD-5554D8710C7C}"/>
              </a:ext>
            </a:extLst>
          </p:cNvPr>
          <p:cNvGraphicFramePr/>
          <p:nvPr>
            <p:extLst>
              <p:ext uri="{D42A27DB-BD31-4B8C-83A1-F6EECF244321}">
                <p14:modId xmlns:p14="http://schemas.microsoft.com/office/powerpoint/2010/main" val="1492767887"/>
              </p:ext>
            </p:extLst>
          </p:nvPr>
        </p:nvGraphicFramePr>
        <p:xfrm>
          <a:off x="6358012" y="1988195"/>
          <a:ext cx="5189223" cy="3879192"/>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a:extLst>
              <a:ext uri="{FF2B5EF4-FFF2-40B4-BE49-F238E27FC236}">
                <a16:creationId xmlns:a16="http://schemas.microsoft.com/office/drawing/2014/main" id="{216A9391-865A-486C-9873-9387652CC8DA}"/>
              </a:ext>
            </a:extLst>
          </p:cNvPr>
          <p:cNvSpPr txBox="1"/>
          <p:nvPr/>
        </p:nvSpPr>
        <p:spPr>
          <a:xfrm>
            <a:off x="3063845" y="2026295"/>
            <a:ext cx="300169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The number of </a:t>
            </a:r>
            <a:r>
              <a:rPr lang="en-US" b="0" dirty="0" err="1"/>
              <a:t>HNWIs</a:t>
            </a:r>
            <a:r>
              <a:rPr lang="en-US" b="0" dirty="0"/>
              <a:t> in Bahrain stood at 5,400, far lower than UAE</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R</a:t>
            </a:r>
            <a:r>
              <a:rPr lang="en-NG" b="0" dirty="0"/>
              <a:t>eal GDP growth rates have slowed</a:t>
            </a:r>
            <a:r>
              <a:rPr lang="en-US" b="0" dirty="0"/>
              <a:t> down</a:t>
            </a:r>
            <a:r>
              <a:rPr lang="en-NG" b="0" dirty="0"/>
              <a:t>.</a:t>
            </a:r>
          </a:p>
        </p:txBody>
      </p:sp>
      <p:sp>
        <p:nvSpPr>
          <p:cNvPr id="23" name="TextBox 22">
            <a:extLst>
              <a:ext uri="{FF2B5EF4-FFF2-40B4-BE49-F238E27FC236}">
                <a16:creationId xmlns:a16="http://schemas.microsoft.com/office/drawing/2014/main" id="{B814514C-E4A5-4831-A547-8055F47C6865}"/>
              </a:ext>
            </a:extLst>
          </p:cNvPr>
          <p:cNvSpPr txBox="1"/>
          <p:nvPr/>
        </p:nvSpPr>
        <p:spPr>
          <a:xfrm>
            <a:off x="6270346" y="5945882"/>
            <a:ext cx="54549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2000" b="1">
                <a:solidFill>
                  <a:schemeClr val="tx1">
                    <a:lumMod val="50000"/>
                    <a:lumOff val="50000"/>
                  </a:schemeClr>
                </a:solidFill>
              </a:defRPr>
            </a:lvl1pPr>
          </a:lstStyle>
          <a:p>
            <a:pPr marL="342900" indent="-342900">
              <a:buFont typeface="Arial" panose="020B0604020202020204" pitchFamily="34" charset="0"/>
              <a:buChar char="•"/>
            </a:pPr>
            <a:r>
              <a:rPr lang="en-US" b="0" dirty="0"/>
              <a:t>Over 78,153 HNWI </a:t>
            </a:r>
          </a:p>
        </p:txBody>
      </p:sp>
      <p:pic>
        <p:nvPicPr>
          <p:cNvPr id="26" name="Picture 25">
            <a:extLst>
              <a:ext uri="{FF2B5EF4-FFF2-40B4-BE49-F238E27FC236}">
                <a16:creationId xmlns:a16="http://schemas.microsoft.com/office/drawing/2014/main" id="{9744DA5F-7E86-494D-BEFC-937DC3D97685}"/>
              </a:ext>
            </a:extLst>
          </p:cNvPr>
          <p:cNvPicPr>
            <a:picLocks noChangeAspect="1"/>
          </p:cNvPicPr>
          <p:nvPr/>
        </p:nvPicPr>
        <p:blipFill>
          <a:blip r:embed="rId6"/>
          <a:stretch>
            <a:fillRect/>
          </a:stretch>
        </p:blipFill>
        <p:spPr>
          <a:xfrm>
            <a:off x="31308" y="72783"/>
            <a:ext cx="2832513" cy="6748046"/>
          </a:xfrm>
          <a:prstGeom prst="rect">
            <a:avLst/>
          </a:prstGeom>
          <a:ln>
            <a:noFill/>
          </a:ln>
          <a:effectLst>
            <a:softEdge rad="112500"/>
          </a:effectLst>
        </p:spPr>
      </p:pic>
    </p:spTree>
    <p:extLst>
      <p:ext uri="{BB962C8B-B14F-4D97-AF65-F5344CB8AC3E}">
        <p14:creationId xmlns:p14="http://schemas.microsoft.com/office/powerpoint/2010/main" val="157289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ubai skyline">
            <a:extLst>
              <a:ext uri="{FF2B5EF4-FFF2-40B4-BE49-F238E27FC236}">
                <a16:creationId xmlns:a16="http://schemas.microsoft.com/office/drawing/2014/main" id="{87897126-7EA0-41B7-94D9-9800A7EDA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12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DDB6B0-7A50-43A1-886C-B001A4839754}"/>
              </a:ext>
            </a:extLst>
          </p:cNvPr>
          <p:cNvPicPr>
            <a:picLocks noChangeAspect="1"/>
          </p:cNvPicPr>
          <p:nvPr/>
        </p:nvPicPr>
        <p:blipFill rotWithShape="1">
          <a:blip r:embed="rId2"/>
          <a:srcRect l="4898" r="16815" b="-2"/>
          <a:stretch/>
        </p:blipFill>
        <p:spPr>
          <a:xfrm>
            <a:off x="5511589" y="523804"/>
            <a:ext cx="6680411"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14" name="Freeform: Shape 1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7217D89-B179-4AA9-9EB7-BF4194925A2E}"/>
              </a:ext>
            </a:extLst>
          </p:cNvPr>
          <p:cNvSpPr>
            <a:spLocks noGrp="1"/>
          </p:cNvSpPr>
          <p:nvPr>
            <p:ph type="title"/>
          </p:nvPr>
        </p:nvSpPr>
        <p:spPr>
          <a:xfrm>
            <a:off x="643377" y="2563318"/>
            <a:ext cx="5111877" cy="1095375"/>
          </a:xfrm>
        </p:spPr>
        <p:txBody>
          <a:bodyPr vert="horz" lIns="91440" tIns="45720" rIns="91440" bIns="45720" rtlCol="0" anchor="ctr">
            <a:normAutofit/>
          </a:bodyPr>
          <a:lstStyle/>
          <a:p>
            <a:pPr algn="ctr"/>
            <a:r>
              <a:rPr lang="en-US" sz="4600" b="1" dirty="0">
                <a:ea typeface="+mj-lt"/>
                <a:cs typeface="+mj-lt"/>
              </a:rPr>
              <a:t>Conclusion</a:t>
            </a:r>
          </a:p>
        </p:txBody>
      </p:sp>
    </p:spTree>
    <p:extLst>
      <p:ext uri="{BB962C8B-B14F-4D97-AF65-F5344CB8AC3E}">
        <p14:creationId xmlns:p14="http://schemas.microsoft.com/office/powerpoint/2010/main" val="114298344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3113-704F-4F21-9C8C-9D463C725532}"/>
              </a:ext>
            </a:extLst>
          </p:cNvPr>
          <p:cNvSpPr>
            <a:spLocks noGrp="1"/>
          </p:cNvSpPr>
          <p:nvPr>
            <p:ph type="title"/>
          </p:nvPr>
        </p:nvSpPr>
        <p:spPr>
          <a:xfrm>
            <a:off x="838200" y="365126"/>
            <a:ext cx="10515600" cy="678748"/>
          </a:xfrm>
        </p:spPr>
        <p:txBody>
          <a:bodyPr vert="horz" lIns="91440" tIns="45720" rIns="91440" bIns="45720" rtlCol="0" anchor="ctr">
            <a:noAutofit/>
          </a:bodyPr>
          <a:lstStyle/>
          <a:p>
            <a:r>
              <a:rPr lang="en-GB" sz="4000" b="1" dirty="0">
                <a:solidFill>
                  <a:srgbClr val="A80000"/>
                </a:solidFill>
                <a:cs typeface="Calibri Light"/>
              </a:rPr>
              <a:t>CONCLUSIONS</a:t>
            </a:r>
            <a:endParaRPr lang="en-US" sz="4000" b="1" dirty="0">
              <a:solidFill>
                <a:srgbClr val="A80000"/>
              </a:solidFill>
              <a:cs typeface="Calibri Light"/>
            </a:endParaRPr>
          </a:p>
        </p:txBody>
      </p:sp>
      <p:sp>
        <p:nvSpPr>
          <p:cNvPr id="3" name="Content Placeholder 2">
            <a:extLst>
              <a:ext uri="{FF2B5EF4-FFF2-40B4-BE49-F238E27FC236}">
                <a16:creationId xmlns:a16="http://schemas.microsoft.com/office/drawing/2014/main" id="{B9326D7D-86F2-4A72-AAD2-A72F8109BB41}"/>
              </a:ext>
            </a:extLst>
          </p:cNvPr>
          <p:cNvSpPr>
            <a:spLocks noGrp="1"/>
          </p:cNvSpPr>
          <p:nvPr>
            <p:ph idx="1"/>
          </p:nvPr>
        </p:nvSpPr>
        <p:spPr>
          <a:xfrm>
            <a:off x="838200" y="1078098"/>
            <a:ext cx="10515600" cy="4551177"/>
          </a:xfrm>
        </p:spPr>
        <p:txBody>
          <a:bodyPr>
            <a:normAutofit/>
          </a:bodyPr>
          <a:lstStyle/>
          <a:p>
            <a:pPr lvl="1" fontAlgn="base"/>
            <a:r>
              <a:rPr lang="en-GB" sz="2000" dirty="0"/>
              <a:t>Strong financial performance (2018)</a:t>
            </a:r>
          </a:p>
          <a:p>
            <a:pPr lvl="1" fontAlgn="base"/>
            <a:r>
              <a:rPr lang="en-GB" sz="2000" dirty="0"/>
              <a:t>Corporate strategy – focus on </a:t>
            </a:r>
            <a:r>
              <a:rPr lang="en-GB" sz="2000" dirty="0" err="1"/>
              <a:t>HNWIs</a:t>
            </a:r>
            <a:r>
              <a:rPr lang="en-GB" sz="2000" dirty="0"/>
              <a:t> and maximise brand value </a:t>
            </a:r>
          </a:p>
          <a:p>
            <a:pPr lvl="1" fontAlgn="base"/>
            <a:r>
              <a:rPr lang="en-GB" sz="2000" dirty="0"/>
              <a:t>Business strategy – 7x7x7 with core and special products including diversified markets </a:t>
            </a:r>
          </a:p>
          <a:p>
            <a:pPr lvl="1" fontAlgn="base"/>
            <a:r>
              <a:rPr lang="en-GB" sz="2000" dirty="0"/>
              <a:t>28% revenue and sales from Uk market + 72% from international </a:t>
            </a:r>
          </a:p>
          <a:p>
            <a:pPr lvl="1" fontAlgn="base"/>
            <a:r>
              <a:rPr lang="en-GB" sz="2000" dirty="0"/>
              <a:t>Standing strong in international market against its competitors –Jaguar, Mercedes Benz, Ferrari, Maserati, Bentley etc. </a:t>
            </a:r>
          </a:p>
          <a:p>
            <a:pPr lvl="1" fontAlgn="base"/>
            <a:r>
              <a:rPr lang="en-GB" sz="2000" dirty="0"/>
              <a:t>Internal audit of the business through - Macro and Micro level  analysis and SWOT analysis of the business and the product (</a:t>
            </a:r>
            <a:r>
              <a:rPr lang="en-GB" sz="2000" dirty="0" err="1"/>
              <a:t>DBX</a:t>
            </a:r>
            <a:r>
              <a:rPr lang="en-GB" sz="2000" dirty="0"/>
              <a:t>) – all positive </a:t>
            </a:r>
          </a:p>
          <a:p>
            <a:pPr lvl="1" fontAlgn="base"/>
            <a:r>
              <a:rPr lang="en-GB" sz="2000" dirty="0"/>
              <a:t>United Arab Emirates and Bahrain were identified as two potential top markets and evaluated against 5 criteria</a:t>
            </a:r>
          </a:p>
          <a:p>
            <a:pPr lvl="1" fontAlgn="base"/>
            <a:r>
              <a:rPr lang="en-GB" sz="2000" dirty="0"/>
              <a:t>United Arab Emirates – was chosen as best potential country to launch </a:t>
            </a:r>
            <a:r>
              <a:rPr lang="en-GB" sz="2000" dirty="0" err="1"/>
              <a:t>DBX</a:t>
            </a:r>
            <a:r>
              <a:rPr lang="en-GB" sz="2000" dirty="0"/>
              <a:t> – rapidly growing number of </a:t>
            </a:r>
            <a:r>
              <a:rPr lang="en-GB" sz="2000" dirty="0" err="1"/>
              <a:t>HNWIs</a:t>
            </a:r>
            <a:r>
              <a:rPr lang="en-GB" sz="2000" dirty="0"/>
              <a:t>, with large disposable income. Therfore ideal market to leverage Aston Martin’s brand image. </a:t>
            </a:r>
          </a:p>
          <a:p>
            <a:pPr lvl="1" fontAlgn="base"/>
            <a:r>
              <a:rPr lang="en-GB" sz="2000" dirty="0"/>
              <a:t>Best point of entry into UAE is – Direct export and sales into the market. </a:t>
            </a:r>
            <a:endParaRPr lang="en-GB" dirty="0"/>
          </a:p>
        </p:txBody>
      </p:sp>
    </p:spTree>
    <p:extLst>
      <p:ext uri="{BB962C8B-B14F-4D97-AF65-F5344CB8AC3E}">
        <p14:creationId xmlns:p14="http://schemas.microsoft.com/office/powerpoint/2010/main" val="283946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DA54-3E5D-4C9B-A76A-A68FAE291B21}"/>
              </a:ext>
            </a:extLst>
          </p:cNvPr>
          <p:cNvSpPr>
            <a:spLocks noGrp="1"/>
          </p:cNvSpPr>
          <p:nvPr>
            <p:ph type="title"/>
          </p:nvPr>
        </p:nvSpPr>
        <p:spPr>
          <a:xfrm>
            <a:off x="1002066" y="397323"/>
            <a:ext cx="8228697" cy="556842"/>
          </a:xfrm>
        </p:spPr>
        <p:txBody>
          <a:bodyPr vert="horz" lIns="91440" tIns="45720" rIns="91440" bIns="45720" rtlCol="0" anchor="ctr">
            <a:normAutofit fontScale="90000"/>
          </a:bodyPr>
          <a:lstStyle/>
          <a:p>
            <a:r>
              <a:rPr lang="en-US" sz="4000" b="1" dirty="0">
                <a:solidFill>
                  <a:srgbClr val="A80000"/>
                </a:solidFill>
              </a:rPr>
              <a:t>CONTENTS </a:t>
            </a:r>
            <a:endParaRPr lang="en-GB" sz="4000" b="1" dirty="0">
              <a:solidFill>
                <a:srgbClr val="A80000"/>
              </a:solidFill>
            </a:endParaRPr>
          </a:p>
        </p:txBody>
      </p:sp>
      <p:sp>
        <p:nvSpPr>
          <p:cNvPr id="3" name="Content Placeholder 2">
            <a:extLst>
              <a:ext uri="{FF2B5EF4-FFF2-40B4-BE49-F238E27FC236}">
                <a16:creationId xmlns:a16="http://schemas.microsoft.com/office/drawing/2014/main" id="{D0F1E0FD-4158-4AB2-A9CB-7D817F2C8C63}"/>
              </a:ext>
            </a:extLst>
          </p:cNvPr>
          <p:cNvSpPr>
            <a:spLocks noGrp="1"/>
          </p:cNvSpPr>
          <p:nvPr>
            <p:ph idx="1"/>
          </p:nvPr>
        </p:nvSpPr>
        <p:spPr>
          <a:xfrm>
            <a:off x="838200" y="1174964"/>
            <a:ext cx="4623924" cy="5250180"/>
          </a:xfrm>
        </p:spPr>
        <p:txBody>
          <a:bodyPr vert="horz" lIns="91440" tIns="45720" rIns="91440" bIns="45720" rtlCol="0" anchor="t">
            <a:noAutofit/>
          </a:bodyPr>
          <a:lstStyle/>
          <a:p>
            <a:pPr fontAlgn="base"/>
            <a:r>
              <a:rPr lang="en-US" sz="2000" b="1" dirty="0"/>
              <a:t>ASTON MARTIN LAGONDA</a:t>
            </a:r>
          </a:p>
          <a:p>
            <a:pPr fontAlgn="base"/>
            <a:endParaRPr lang="en-GB" sz="2000" dirty="0"/>
          </a:p>
          <a:p>
            <a:pPr fontAlgn="base"/>
            <a:endParaRPr lang="en-GB" sz="2000" dirty="0"/>
          </a:p>
          <a:p>
            <a:pPr marL="0" indent="0" fontAlgn="base">
              <a:buNone/>
            </a:pPr>
            <a:endParaRPr lang="en-GB" sz="2000" dirty="0"/>
          </a:p>
          <a:p>
            <a:pPr marL="0" indent="0" fontAlgn="base">
              <a:buNone/>
            </a:pPr>
            <a:endParaRPr lang="en-GB" sz="2000" dirty="0"/>
          </a:p>
          <a:p>
            <a:pPr fontAlgn="base"/>
            <a:r>
              <a:rPr lang="en-GB" sz="2000" b="1" dirty="0">
                <a:cs typeface="Calibri" panose="020F0502020204030204"/>
              </a:rPr>
              <a:t>BUSINESS AUDIT &amp; ANALYSIS</a:t>
            </a:r>
            <a:endParaRPr lang="en-GB" sz="2000" b="1" dirty="0"/>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r>
              <a:rPr lang="en-GB" sz="2000" b="1" dirty="0">
                <a:cs typeface="Calibri" panose="020F0502020204030204"/>
              </a:rPr>
              <a:t>INTERNATIONALISATION </a:t>
            </a:r>
            <a:endParaRPr lang="en-GB" sz="2000" b="1" dirty="0"/>
          </a:p>
          <a:p>
            <a:pPr fontAlgn="base"/>
            <a:endParaRPr lang="en-GB" sz="2000" dirty="0"/>
          </a:p>
          <a:p>
            <a:pPr fontAlgn="base"/>
            <a:r>
              <a:rPr lang="en-GB" sz="2000" b="1" dirty="0"/>
              <a:t>CONCLUSIONS</a:t>
            </a:r>
            <a:endParaRPr lang="en-GB" sz="2000" b="1" dirty="0">
              <a:cs typeface="Calibri"/>
            </a:endParaRPr>
          </a:p>
        </p:txBody>
      </p:sp>
      <p:sp>
        <p:nvSpPr>
          <p:cNvPr id="4" name="TextBox 3">
            <a:extLst>
              <a:ext uri="{FF2B5EF4-FFF2-40B4-BE49-F238E27FC236}">
                <a16:creationId xmlns:a16="http://schemas.microsoft.com/office/drawing/2014/main" id="{2D6F8CC8-2DD0-4CA7-9F5F-D1FD9EFC6987}"/>
              </a:ext>
            </a:extLst>
          </p:cNvPr>
          <p:cNvSpPr txBox="1"/>
          <p:nvPr/>
        </p:nvSpPr>
        <p:spPr>
          <a:xfrm>
            <a:off x="5293541" y="1174964"/>
            <a:ext cx="57359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stStyle>
          <a:p>
            <a:pPr marL="742950" lvl="1" indent="-285750">
              <a:buFont typeface="Arial" panose="020B0604020202020204" pitchFamily="34" charset="0"/>
              <a:buChar char="•"/>
            </a:pPr>
            <a:r>
              <a:rPr lang="en-GB" dirty="0">
                <a:solidFill>
                  <a:schemeClr val="bg1">
                    <a:lumMod val="50000"/>
                  </a:schemeClr>
                </a:solidFill>
              </a:rPr>
              <a:t>Overview</a:t>
            </a:r>
          </a:p>
          <a:p>
            <a:pPr marL="742950" lvl="1" indent="-285750">
              <a:buFont typeface="Arial" panose="020B0604020202020204" pitchFamily="34" charset="0"/>
              <a:buChar char="•"/>
            </a:pPr>
            <a:r>
              <a:rPr lang="en-GB" dirty="0">
                <a:solidFill>
                  <a:schemeClr val="bg1">
                    <a:lumMod val="50000"/>
                  </a:schemeClr>
                </a:solidFill>
              </a:rPr>
              <a:t>Financial performance </a:t>
            </a:r>
          </a:p>
          <a:p>
            <a:pPr marL="742950" lvl="1" indent="-285750">
              <a:buFont typeface="Arial" panose="020B0604020202020204" pitchFamily="34" charset="0"/>
              <a:buChar char="•"/>
            </a:pPr>
            <a:r>
              <a:rPr lang="en-GB" dirty="0">
                <a:solidFill>
                  <a:schemeClr val="bg1">
                    <a:lumMod val="50000"/>
                  </a:schemeClr>
                </a:solidFill>
              </a:rPr>
              <a:t>Corporate Strategy </a:t>
            </a:r>
          </a:p>
          <a:p>
            <a:pPr marL="742950" lvl="1" indent="-285750">
              <a:buFont typeface="Arial" panose="020B0604020202020204" pitchFamily="34" charset="0"/>
              <a:buChar char="•"/>
            </a:pPr>
            <a:r>
              <a:rPr lang="en-GB" dirty="0">
                <a:solidFill>
                  <a:schemeClr val="bg1">
                    <a:lumMod val="50000"/>
                  </a:schemeClr>
                </a:solidFill>
              </a:rPr>
              <a:t>Business model </a:t>
            </a:r>
          </a:p>
          <a:p>
            <a:pPr marL="742950" lvl="1" indent="-285750">
              <a:buFont typeface="Arial" panose="020B0604020202020204" pitchFamily="34" charset="0"/>
              <a:buChar char="•"/>
            </a:pPr>
            <a:r>
              <a:rPr lang="en-GB" dirty="0">
                <a:solidFill>
                  <a:schemeClr val="bg1">
                    <a:lumMod val="50000"/>
                  </a:schemeClr>
                </a:solidFill>
              </a:rPr>
              <a:t>Product Range / Diversification </a:t>
            </a:r>
          </a:p>
          <a:p>
            <a:pPr marL="742950" lvl="1" indent="-285750">
              <a:buFont typeface="Arial" panose="020B0604020202020204" pitchFamily="34" charset="0"/>
              <a:buChar char="•"/>
            </a:pPr>
            <a:r>
              <a:rPr lang="en-GB" dirty="0">
                <a:solidFill>
                  <a:schemeClr val="bg1">
                    <a:lumMod val="50000"/>
                  </a:schemeClr>
                </a:solidFill>
              </a:rPr>
              <a:t>Target Market – UK and Future </a:t>
            </a:r>
            <a:endParaRPr lang="en-US" dirty="0">
              <a:solidFill>
                <a:schemeClr val="bg1">
                  <a:lumMod val="50000"/>
                </a:schemeClr>
              </a:solidFill>
            </a:endParaRPr>
          </a:p>
        </p:txBody>
      </p:sp>
      <p:sp>
        <p:nvSpPr>
          <p:cNvPr id="5" name="TextBox 4">
            <a:extLst>
              <a:ext uri="{FF2B5EF4-FFF2-40B4-BE49-F238E27FC236}">
                <a16:creationId xmlns:a16="http://schemas.microsoft.com/office/drawing/2014/main" id="{17BCE712-998D-4C25-B553-ADF6BB146B36}"/>
              </a:ext>
            </a:extLst>
          </p:cNvPr>
          <p:cNvSpPr txBox="1"/>
          <p:nvPr/>
        </p:nvSpPr>
        <p:spPr>
          <a:xfrm>
            <a:off x="5293540" y="3150089"/>
            <a:ext cx="57359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stStyle>
          <a:p>
            <a:pPr marL="742950" lvl="1" indent="-285750">
              <a:buFont typeface="Arial" panose="020B0604020202020204" pitchFamily="34" charset="0"/>
              <a:buChar char="•"/>
            </a:pPr>
            <a:r>
              <a:rPr lang="en-GB" dirty="0">
                <a:solidFill>
                  <a:schemeClr val="bg1">
                    <a:lumMod val="50000"/>
                  </a:schemeClr>
                </a:solidFill>
              </a:rPr>
              <a:t>External: Competitive Analysis </a:t>
            </a:r>
          </a:p>
          <a:p>
            <a:pPr marL="742950" lvl="1" indent="-285750">
              <a:buFont typeface="Arial" panose="020B0604020202020204" pitchFamily="34" charset="0"/>
              <a:buChar char="•"/>
            </a:pPr>
            <a:r>
              <a:rPr lang="en-GB" dirty="0">
                <a:solidFill>
                  <a:schemeClr val="bg1">
                    <a:lumMod val="50000"/>
                  </a:schemeClr>
                </a:solidFill>
              </a:rPr>
              <a:t>Internal: ​Resource Audit </a:t>
            </a:r>
          </a:p>
          <a:p>
            <a:pPr marL="742950" lvl="1" indent="-285750">
              <a:buFont typeface="Arial" panose="020B0604020202020204" pitchFamily="34" charset="0"/>
              <a:buChar char="•"/>
            </a:pPr>
            <a:r>
              <a:rPr lang="en-GB" dirty="0">
                <a:solidFill>
                  <a:schemeClr val="bg1">
                    <a:lumMod val="50000"/>
                  </a:schemeClr>
                </a:solidFill>
              </a:rPr>
              <a:t>Strengths &amp; Weaknesses </a:t>
            </a:r>
          </a:p>
          <a:p>
            <a:pPr marL="742950" lvl="1" indent="-285750">
              <a:buFont typeface="Arial" panose="020B0604020202020204" pitchFamily="34" charset="0"/>
              <a:buChar char="•"/>
            </a:pPr>
            <a:r>
              <a:rPr lang="en-GB" dirty="0">
                <a:solidFill>
                  <a:schemeClr val="bg1">
                    <a:lumMod val="50000"/>
                  </a:schemeClr>
                </a:solidFill>
              </a:rPr>
              <a:t>Key Trends and Drivers</a:t>
            </a:r>
          </a:p>
          <a:p>
            <a:pPr marL="742950" lvl="1" indent="-285750">
              <a:buFont typeface="Arial" panose="020B0604020202020204" pitchFamily="34" charset="0"/>
              <a:buChar char="•"/>
            </a:pPr>
            <a:r>
              <a:rPr lang="en-GB" dirty="0">
                <a:solidFill>
                  <a:schemeClr val="bg1">
                    <a:lumMod val="50000"/>
                  </a:schemeClr>
                </a:solidFill>
              </a:rPr>
              <a:t>Opportunities &amp; Threats </a:t>
            </a:r>
            <a:endParaRPr lang="en-GB" dirty="0">
              <a:solidFill>
                <a:schemeClr val="bg1">
                  <a:lumMod val="50000"/>
                </a:schemeClr>
              </a:solidFill>
              <a:cs typeface="Calibri"/>
            </a:endParaRPr>
          </a:p>
          <a:p>
            <a:pPr marL="742950" lvl="1" indent="-285750">
              <a:buFont typeface="Arial" panose="020B0604020202020204" pitchFamily="34" charset="0"/>
              <a:buChar char="•"/>
            </a:pPr>
            <a:r>
              <a:rPr lang="en-GB" dirty="0">
                <a:solidFill>
                  <a:schemeClr val="bg1">
                    <a:lumMod val="50000"/>
                  </a:schemeClr>
                </a:solidFill>
                <a:cs typeface="Calibri"/>
              </a:rPr>
              <a:t>SWOT Analysis</a:t>
            </a:r>
            <a:endParaRPr lang="en-GB" sz="2000" dirty="0">
              <a:solidFill>
                <a:schemeClr val="bg1">
                  <a:lumMod val="50000"/>
                </a:schemeClr>
              </a:solidFill>
              <a:cs typeface="Calibri"/>
            </a:endParaRPr>
          </a:p>
        </p:txBody>
      </p:sp>
      <p:sp>
        <p:nvSpPr>
          <p:cNvPr id="6" name="TextBox 5">
            <a:extLst>
              <a:ext uri="{FF2B5EF4-FFF2-40B4-BE49-F238E27FC236}">
                <a16:creationId xmlns:a16="http://schemas.microsoft.com/office/drawing/2014/main" id="{C94C832D-2D54-44F6-9F96-E1555AD5D56A}"/>
              </a:ext>
            </a:extLst>
          </p:cNvPr>
          <p:cNvSpPr txBox="1"/>
          <p:nvPr/>
        </p:nvSpPr>
        <p:spPr>
          <a:xfrm>
            <a:off x="5293540" y="5150549"/>
            <a:ext cx="57359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vl2pPr marL="742950" lvl="1" indent="-285750">
              <a:buFont typeface="Arial" panose="020B0604020202020204" pitchFamily="34" charset="0"/>
              <a:buChar char="•"/>
              <a:defRPr>
                <a:solidFill>
                  <a:schemeClr val="bg1">
                    <a:lumMod val="50000"/>
                  </a:schemeClr>
                </a:solidFill>
              </a:defRPr>
            </a:lvl2pPr>
          </a:lstStyle>
          <a:p>
            <a:pPr lvl="1"/>
            <a:r>
              <a:rPr lang="en-GB" dirty="0"/>
              <a:t>Global readiness </a:t>
            </a:r>
          </a:p>
          <a:p>
            <a:pPr lvl="1"/>
            <a:r>
              <a:rPr lang="en-GB" dirty="0"/>
              <a:t>Potential market for expansion</a:t>
            </a:r>
          </a:p>
          <a:p>
            <a:pPr lvl="1"/>
            <a:r>
              <a:rPr lang="en-GB" dirty="0"/>
              <a:t>Top two markets </a:t>
            </a:r>
          </a:p>
        </p:txBody>
      </p:sp>
    </p:spTree>
    <p:extLst>
      <p:ext uri="{BB962C8B-B14F-4D97-AF65-F5344CB8AC3E}">
        <p14:creationId xmlns:p14="http://schemas.microsoft.com/office/powerpoint/2010/main" val="2365932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9821-D0DD-4B04-B8D3-0FC56E2FE016}"/>
              </a:ext>
            </a:extLst>
          </p:cNvPr>
          <p:cNvSpPr>
            <a:spLocks noGrp="1"/>
          </p:cNvSpPr>
          <p:nvPr>
            <p:ph type="title"/>
          </p:nvPr>
        </p:nvSpPr>
        <p:spPr/>
        <p:txBody>
          <a:bodyPr/>
          <a:lstStyle/>
          <a:p>
            <a:r>
              <a:rPr lang="en-GB" b="1">
                <a:ea typeface="+mj-lt"/>
                <a:cs typeface="+mj-lt"/>
              </a:rPr>
              <a:t>Bibliography </a:t>
            </a:r>
            <a:endParaRPr lang="en-US"/>
          </a:p>
        </p:txBody>
      </p:sp>
      <p:sp>
        <p:nvSpPr>
          <p:cNvPr id="3" name="Content Placeholder 2">
            <a:extLst>
              <a:ext uri="{FF2B5EF4-FFF2-40B4-BE49-F238E27FC236}">
                <a16:creationId xmlns:a16="http://schemas.microsoft.com/office/drawing/2014/main" id="{E34068C4-5C7C-43DE-9475-481991A2DCBB}"/>
              </a:ext>
            </a:extLst>
          </p:cNvPr>
          <p:cNvSpPr>
            <a:spLocks noGrp="1"/>
          </p:cNvSpPr>
          <p:nvPr>
            <p:ph idx="1"/>
          </p:nvPr>
        </p:nvSpPr>
        <p:spPr/>
        <p:txBody>
          <a:bodyPr vert="horz" lIns="91440" tIns="45720" rIns="91440" bIns="45720" rtlCol="0" anchor="t">
            <a:normAutofit fontScale="47500" lnSpcReduction="20000"/>
          </a:bodyPr>
          <a:lstStyle/>
          <a:p>
            <a:pPr>
              <a:buFont typeface="Wingdings" pitchFamily="2" charset="2"/>
              <a:buChar char="v"/>
            </a:pPr>
            <a:r>
              <a:rPr lang="en-US" dirty="0">
                <a:latin typeface="Arial" pitchFamily="34" charset="0"/>
                <a:cs typeface="Arial" pitchFamily="34" charset="0"/>
              </a:rPr>
              <a:t>Aston Martin Press Release (2020). Aston Martin Lagonda Global Holdings plc , Available at: </a:t>
            </a:r>
            <a:r>
              <a:rPr lang="en-US" dirty="0">
                <a:latin typeface="Arial" pitchFamily="34" charset="0"/>
                <a:cs typeface="Arial" pitchFamily="34" charset="0"/>
                <a:hlinkClick r:id="rId2"/>
              </a:rPr>
              <a:t>https://amlcorp.blob.core.windows.net/default-storage/docs/default-source/documents/results-centre/2020---results-centre/equity-investment-and-right-issue/equity-investment-and-rights-issue---press-release.pdf?sfvrsn=301a3ffe_4</a:t>
            </a:r>
            <a:r>
              <a:rPr lang="en-US" dirty="0">
                <a:latin typeface="Arial" pitchFamily="34" charset="0"/>
                <a:cs typeface="Arial" pitchFamily="34" charset="0"/>
              </a:rPr>
              <a:t> [Retrieved on: 25</a:t>
            </a:r>
            <a:r>
              <a:rPr lang="en-US" baseline="30000" dirty="0">
                <a:latin typeface="Arial" pitchFamily="34" charset="0"/>
                <a:cs typeface="Arial" pitchFamily="34" charset="0"/>
              </a:rPr>
              <a:t>th</a:t>
            </a:r>
            <a:r>
              <a:rPr lang="en-US" dirty="0">
                <a:latin typeface="Arial" pitchFamily="34" charset="0"/>
                <a:cs typeface="Arial" pitchFamily="34" charset="0"/>
              </a:rPr>
              <a:t>, Feb, 2020]</a:t>
            </a:r>
          </a:p>
          <a:p>
            <a:pPr>
              <a:buFont typeface="Wingdings" pitchFamily="2" charset="2"/>
              <a:buChar char="v"/>
            </a:pPr>
            <a:r>
              <a:rPr lang="en-US" dirty="0">
                <a:latin typeface="Book Antiqua" panose="02040602050305030304" pitchFamily="18" charset="0"/>
                <a:cs typeface="Arial" pitchFamily="34" charset="0"/>
              </a:rPr>
              <a:t>Aston Martin Financial Report (2017). Aston Martin Holdings UK Plc, Available at: </a:t>
            </a:r>
            <a:r>
              <a:rPr lang="en-US" dirty="0">
                <a:latin typeface="Book Antiqua" panose="02040602050305030304" pitchFamily="18" charset="0"/>
                <a:cs typeface="Arial" pitchFamily="34" charset="0"/>
                <a:hlinkClick r:id="rId3"/>
              </a:rPr>
              <a:t>https://amlcorp.blob.core.windows.net/default-storage/docs/default-source/documents/bondholders/financial-releases-and-presentations/2016/aston-martin-holdings-(uk)-limited-2016-annual-report-amp-financial-statements.pdf?sfvrsn=b4e5283c_4</a:t>
            </a:r>
            <a:r>
              <a:rPr lang="en-US" dirty="0">
                <a:latin typeface="Book Antiqua" panose="02040602050305030304" pitchFamily="18" charset="0"/>
                <a:cs typeface="Arial" pitchFamily="34" charset="0"/>
              </a:rPr>
              <a:t> [Retrieved on: 25</a:t>
            </a:r>
            <a:r>
              <a:rPr lang="en-US" baseline="30000" dirty="0">
                <a:latin typeface="Book Antiqua" panose="02040602050305030304" pitchFamily="18" charset="0"/>
                <a:cs typeface="Arial" pitchFamily="34" charset="0"/>
              </a:rPr>
              <a:t>th</a:t>
            </a:r>
            <a:r>
              <a:rPr lang="en-US" dirty="0">
                <a:latin typeface="Book Antiqua" panose="02040602050305030304" pitchFamily="18" charset="0"/>
                <a:cs typeface="Arial" pitchFamily="34" charset="0"/>
              </a:rPr>
              <a:t>, Feb, 2020]</a:t>
            </a:r>
          </a:p>
          <a:p>
            <a:pPr>
              <a:buFont typeface="Wingdings" pitchFamily="2" charset="2"/>
              <a:buChar char="v"/>
            </a:pPr>
            <a:r>
              <a:rPr lang="en-US" dirty="0">
                <a:latin typeface="Arial" pitchFamily="34" charset="0"/>
                <a:cs typeface="Arial" pitchFamily="34" charset="0"/>
              </a:rPr>
              <a:t>The Motley Fool (2019). </a:t>
            </a:r>
            <a:r>
              <a:rPr lang="en-US" b="1" dirty="0">
                <a:latin typeface="Arial" pitchFamily="34" charset="0"/>
                <a:cs typeface="Arial" pitchFamily="34" charset="0"/>
              </a:rPr>
              <a:t>Aston Martin Lagonda's Profit Grew in 2018, but Brexit Looms Over 2019, Available at: </a:t>
            </a:r>
            <a:r>
              <a:rPr lang="en-US" dirty="0">
                <a:latin typeface="Arial" pitchFamily="34" charset="0"/>
                <a:cs typeface="Arial" pitchFamily="34" charset="0"/>
                <a:hlinkClick r:id="rId4"/>
              </a:rPr>
              <a:t>https://www.fool.com/investing/2019/03/04/aston-martin-lagondas-profit-grew-in-2018-but-brex.aspx</a:t>
            </a:r>
            <a:r>
              <a:rPr lang="en-US" dirty="0">
                <a:latin typeface="Arial" pitchFamily="34" charset="0"/>
                <a:cs typeface="Arial" pitchFamily="34" charset="0"/>
              </a:rPr>
              <a:t> Retrieved on: 25</a:t>
            </a:r>
            <a:r>
              <a:rPr lang="en-US" baseline="30000" dirty="0">
                <a:latin typeface="Arial" pitchFamily="34" charset="0"/>
                <a:cs typeface="Arial" pitchFamily="34" charset="0"/>
              </a:rPr>
              <a:t>th</a:t>
            </a:r>
            <a:r>
              <a:rPr lang="en-US" dirty="0">
                <a:latin typeface="Arial" pitchFamily="34" charset="0"/>
                <a:cs typeface="Arial" pitchFamily="34" charset="0"/>
              </a:rPr>
              <a:t>, Feb, 2020]</a:t>
            </a:r>
          </a:p>
          <a:p>
            <a:pPr>
              <a:buFont typeface="Wingdings" pitchFamily="2" charset="2"/>
              <a:buChar char="v"/>
            </a:pPr>
            <a:r>
              <a:rPr lang="en-US" b="1" dirty="0">
                <a:latin typeface="Arial" pitchFamily="34" charset="0"/>
                <a:cs typeface="Arial" pitchFamily="34" charset="0"/>
              </a:rPr>
              <a:t>Guardian (2019). </a:t>
            </a:r>
            <a:r>
              <a:rPr lang="en-US" dirty="0">
                <a:latin typeface="Arial" pitchFamily="34" charset="0"/>
                <a:cs typeface="Arial" pitchFamily="34" charset="0"/>
              </a:rPr>
              <a:t>Aston Martin opens new factory in south Wales to build SUV, Available at: </a:t>
            </a:r>
          </a:p>
          <a:p>
            <a:pPr>
              <a:buFont typeface="Wingdings" pitchFamily="2" charset="2"/>
              <a:buChar char="v"/>
            </a:pPr>
            <a:r>
              <a:rPr lang="en-US" dirty="0">
                <a:latin typeface="Arial" pitchFamily="34" charset="0"/>
                <a:cs typeface="Arial" pitchFamily="34" charset="0"/>
                <a:hlinkClick r:id="rId5"/>
              </a:rPr>
              <a:t>https://www.theguardian.com/business/2019/jun/10/aston-martin-targets-wealthy-women-first-suv-dbx</a:t>
            </a:r>
            <a:r>
              <a:rPr lang="en-US" dirty="0">
                <a:latin typeface="Arial" pitchFamily="34" charset="0"/>
                <a:cs typeface="Arial" pitchFamily="34" charset="0"/>
              </a:rPr>
              <a:t> Retrieved on: 25</a:t>
            </a:r>
            <a:r>
              <a:rPr lang="en-US" baseline="30000" dirty="0">
                <a:latin typeface="Arial" pitchFamily="34" charset="0"/>
                <a:cs typeface="Arial" pitchFamily="34" charset="0"/>
              </a:rPr>
              <a:t>th</a:t>
            </a:r>
            <a:r>
              <a:rPr lang="en-US" dirty="0">
                <a:latin typeface="Arial" pitchFamily="34" charset="0"/>
                <a:cs typeface="Arial" pitchFamily="34" charset="0"/>
              </a:rPr>
              <a:t>, Feb, 2020]</a:t>
            </a:r>
          </a:p>
          <a:p>
            <a:pPr>
              <a:buFont typeface="Wingdings" pitchFamily="2" charset="2"/>
              <a:buChar char="v"/>
            </a:pPr>
            <a:r>
              <a:rPr lang="en-US" dirty="0" err="1">
                <a:latin typeface="Arial" pitchFamily="34" charset="0"/>
                <a:cs typeface="Arial" pitchFamily="34" charset="0"/>
              </a:rPr>
              <a:t>Ozuem</a:t>
            </a:r>
            <a:r>
              <a:rPr lang="en-US" dirty="0">
                <a:latin typeface="Arial" pitchFamily="34" charset="0"/>
                <a:cs typeface="Arial" pitchFamily="34" charset="0"/>
              </a:rPr>
              <a:t>, W. (2017). Digital marketing. In Essentials of Marketing Management (pp. 298-307). Routledge.</a:t>
            </a:r>
            <a:br>
              <a:rPr lang="en-US" dirty="0">
                <a:latin typeface="Arial" pitchFamily="34" charset="0"/>
                <a:cs typeface="Arial" pitchFamily="34" charset="0"/>
              </a:rPr>
            </a:br>
            <a:r>
              <a:rPr lang="en-US" dirty="0">
                <a:latin typeface="Arial" pitchFamily="34" charset="0"/>
                <a:cs typeface="Arial" pitchFamily="34" charset="0"/>
              </a:rPr>
              <a:t> Krishnan, V. V., Lakhani, K. R., &amp; Migdal, A. (2017). Aston Martin: A Second Century of Performance and Luxury.</a:t>
            </a:r>
          </a:p>
          <a:p>
            <a:pPr>
              <a:buFont typeface="Wingdings" pitchFamily="2" charset="2"/>
              <a:buChar char="v"/>
            </a:pPr>
            <a:r>
              <a:rPr lang="en-US" dirty="0">
                <a:latin typeface="Arial" pitchFamily="34" charset="0"/>
                <a:cs typeface="Arial" pitchFamily="34" charset="0"/>
              </a:rPr>
              <a:t> </a:t>
            </a:r>
            <a:r>
              <a:rPr lang="en-US" dirty="0" err="1">
                <a:latin typeface="Arial" pitchFamily="34" charset="0"/>
                <a:cs typeface="Arial" pitchFamily="34" charset="0"/>
              </a:rPr>
              <a:t>Zhikang</a:t>
            </a:r>
            <a:r>
              <a:rPr lang="en-US" dirty="0">
                <a:latin typeface="Arial" pitchFamily="34" charset="0"/>
                <a:cs typeface="Arial" pitchFamily="34" charset="0"/>
              </a:rPr>
              <a:t>, L. (2017). Research on development strategy of automobile reverse logistics based on SWOT analysis. Procedia engineering, 174, 324-330</a:t>
            </a:r>
          </a:p>
          <a:p>
            <a:pPr>
              <a:buFont typeface="Wingdings" pitchFamily="2" charset="2"/>
              <a:buChar char="v"/>
            </a:pPr>
            <a:r>
              <a:rPr lang="en-US" dirty="0">
                <a:latin typeface="Arial" pitchFamily="34" charset="0"/>
                <a:cs typeface="Arial" pitchFamily="34" charset="0"/>
              </a:rPr>
              <a:t> Guo, G. C., Jiang, C. X., &amp; Yang, Q. (2017). The Effect of Government Involvement on Chinese Firms' Corporate Entrepreneurial Activities: The Case of Chinese Automobile Industry. New England Journal of Entrepreneurship, 20(1), 1.</a:t>
            </a:r>
          </a:p>
          <a:p>
            <a:pPr>
              <a:buFont typeface="Wingdings" pitchFamily="2" charset="2"/>
              <a:buChar char="v"/>
            </a:pPr>
            <a:r>
              <a:rPr lang="en-US" dirty="0">
                <a:latin typeface="Arial" pitchFamily="34" charset="0"/>
                <a:cs typeface="Arial" pitchFamily="34" charset="0"/>
              </a:rPr>
              <a:t>Do Quang, H. (2017). Marketing SWOT Analysis of Rolls-Royce Motor Cars (Doctoral dissertation, Empire State College).</a:t>
            </a:r>
          </a:p>
          <a:p>
            <a:pPr>
              <a:buFont typeface="Wingdings" pitchFamily="2" charset="2"/>
              <a:buChar char="v"/>
            </a:pPr>
            <a:r>
              <a:rPr lang="en-US" dirty="0">
                <a:latin typeface="Arial" pitchFamily="34" charset="0"/>
                <a:cs typeface="Arial" pitchFamily="34" charset="0"/>
              </a:rPr>
              <a:t> </a:t>
            </a:r>
            <a:r>
              <a:rPr lang="en-US" dirty="0" err="1">
                <a:latin typeface="Arial" pitchFamily="34" charset="0"/>
                <a:cs typeface="Arial" pitchFamily="34" charset="0"/>
              </a:rPr>
              <a:t>Batmunkh</a:t>
            </a:r>
            <a:r>
              <a:rPr lang="en-US" dirty="0">
                <a:latin typeface="Arial" pitchFamily="34" charset="0"/>
                <a:cs typeface="Arial" pitchFamily="34" charset="0"/>
              </a:rPr>
              <a:t>, U., Barnes, R., Barbosa, E., Kaya, Z. D., &amp; Samuda, C. (2017). The Future of the UK Midlands Automotive Cluster.</a:t>
            </a:r>
            <a:endParaRPr lang="en-US" b="1" dirty="0">
              <a:latin typeface="Arial" pitchFamily="34" charset="0"/>
              <a:cs typeface="Arial" pitchFamily="34" charset="0"/>
            </a:endParaRPr>
          </a:p>
          <a:p>
            <a:pPr>
              <a:buFont typeface="Wingdings" pitchFamily="2" charset="2"/>
              <a:buChar char="v"/>
            </a:pPr>
            <a:r>
              <a:rPr lang="en-US" dirty="0" err="1">
                <a:latin typeface="Arial" pitchFamily="34" charset="0"/>
                <a:cs typeface="Arial" pitchFamily="34" charset="0"/>
              </a:rPr>
              <a:t>iNews</a:t>
            </a:r>
            <a:r>
              <a:rPr lang="en-US" dirty="0">
                <a:latin typeface="Arial" pitchFamily="34" charset="0"/>
                <a:cs typeface="Arial" pitchFamily="34" charset="0"/>
              </a:rPr>
              <a:t> (2019). </a:t>
            </a:r>
            <a:r>
              <a:rPr lang="en-US" b="1" dirty="0">
                <a:latin typeface="Arial" pitchFamily="34" charset="0"/>
                <a:cs typeface="Arial" pitchFamily="34" charset="0"/>
              </a:rPr>
              <a:t>Aston Martin expects a James Bond boost from No Time To Die to reverse decline in sales</a:t>
            </a:r>
            <a:r>
              <a:rPr lang="en-US" dirty="0">
                <a:latin typeface="Arial" pitchFamily="34" charset="0"/>
                <a:cs typeface="Arial" pitchFamily="34" charset="0"/>
              </a:rPr>
              <a:t>, Available </a:t>
            </a:r>
            <a:r>
              <a:rPr lang="en-US" sz="1600" dirty="0">
                <a:latin typeface="Arial" pitchFamily="34" charset="0"/>
                <a:cs typeface="Arial" pitchFamily="34" charset="0"/>
              </a:rPr>
              <a:t>at: </a:t>
            </a:r>
            <a:r>
              <a:rPr lang="en-US" sz="1600" dirty="0">
                <a:latin typeface="Arial" pitchFamily="34" charset="0"/>
                <a:cs typeface="Arial" pitchFamily="34" charset="0"/>
                <a:hlinkClick r:id="rId6"/>
              </a:rPr>
              <a:t>https://inews.co.uk/news/business/aston-martin-james-bond-boost-new-film-no-time-to-die-sales-919477</a:t>
            </a:r>
            <a:r>
              <a:rPr lang="en-US" sz="1600" dirty="0">
                <a:latin typeface="Arial" pitchFamily="34" charset="0"/>
                <a:cs typeface="Arial" pitchFamily="34" charset="0"/>
              </a:rPr>
              <a:t> Retrieved on: 25</a:t>
            </a:r>
            <a:r>
              <a:rPr lang="en-US" sz="1600" baseline="30000" dirty="0">
                <a:latin typeface="Arial" pitchFamily="34" charset="0"/>
                <a:cs typeface="Arial" pitchFamily="34" charset="0"/>
              </a:rPr>
              <a:t>th</a:t>
            </a:r>
            <a:r>
              <a:rPr lang="en-US" sz="1600" dirty="0">
                <a:latin typeface="Arial" pitchFamily="34" charset="0"/>
                <a:cs typeface="Arial" pitchFamily="34" charset="0"/>
              </a:rPr>
              <a:t>, Feb, 2020] </a:t>
            </a:r>
            <a:br>
              <a:rPr lang="en-US" sz="1600" dirty="0"/>
            </a:br>
            <a:endParaRPr lang="en-US" sz="1600" dirty="0"/>
          </a:p>
          <a:p>
            <a:endParaRPr lang="en-US" dirty="0"/>
          </a:p>
          <a:p>
            <a:pPr>
              <a:buNone/>
            </a:pPr>
            <a:endParaRPr lang="en-US" dirty="0"/>
          </a:p>
          <a:p>
            <a:endParaRPr lang="en-GB" dirty="0">
              <a:cs typeface="Calibri"/>
            </a:endParaRPr>
          </a:p>
        </p:txBody>
      </p:sp>
    </p:spTree>
    <p:extLst>
      <p:ext uri="{BB962C8B-B14F-4D97-AF65-F5344CB8AC3E}">
        <p14:creationId xmlns:p14="http://schemas.microsoft.com/office/powerpoint/2010/main" val="3977940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1DE9-DFE8-49EE-B41C-F6991C7D0FDF}"/>
              </a:ext>
            </a:extLst>
          </p:cNvPr>
          <p:cNvSpPr>
            <a:spLocks noGrp="1"/>
          </p:cNvSpPr>
          <p:nvPr>
            <p:ph type="title"/>
          </p:nvPr>
        </p:nvSpPr>
        <p:spPr/>
        <p:txBody>
          <a:bodyPr/>
          <a:lstStyle/>
          <a:p>
            <a:r>
              <a:rPr lang="en-GB" b="1" dirty="0">
                <a:ea typeface="+mj-lt"/>
                <a:cs typeface="+mj-lt"/>
              </a:rPr>
              <a:t>Bibliography </a:t>
            </a:r>
            <a:endParaRPr lang="en-US" dirty="0"/>
          </a:p>
        </p:txBody>
      </p:sp>
      <p:sp>
        <p:nvSpPr>
          <p:cNvPr id="3" name="Content Placeholder 2">
            <a:extLst>
              <a:ext uri="{FF2B5EF4-FFF2-40B4-BE49-F238E27FC236}">
                <a16:creationId xmlns:a16="http://schemas.microsoft.com/office/drawing/2014/main" id="{4B88EAA0-5B73-4203-AE3B-BF2A1179EC01}"/>
              </a:ext>
            </a:extLst>
          </p:cNvPr>
          <p:cNvSpPr>
            <a:spLocks noGrp="1"/>
          </p:cNvSpPr>
          <p:nvPr>
            <p:ph idx="1"/>
          </p:nvPr>
        </p:nvSpPr>
        <p:spPr/>
        <p:txBody>
          <a:bodyPr vert="horz" lIns="91440" tIns="45720" rIns="91440" bIns="45720" rtlCol="0" anchor="t">
            <a:normAutofit fontScale="55000" lnSpcReduction="20000"/>
          </a:bodyPr>
          <a:lstStyle/>
          <a:p>
            <a:r>
              <a:rPr lang="en-GB" dirty="0" err="1">
                <a:ea typeface="+mn-lt"/>
                <a:cs typeface="+mn-lt"/>
              </a:rPr>
              <a:t>Ozuem</a:t>
            </a:r>
            <a:r>
              <a:rPr lang="en-GB" dirty="0">
                <a:ea typeface="+mn-lt"/>
                <a:cs typeface="+mn-lt"/>
              </a:rPr>
              <a:t>, W. (2017). Digital marketing. In Essentials of Marketing Management (pp. 298-307).Routledge.</a:t>
            </a:r>
            <a:br>
              <a:rPr lang="en-GB" dirty="0">
                <a:ea typeface="+mn-lt"/>
                <a:cs typeface="+mn-lt"/>
              </a:rPr>
            </a:br>
            <a:r>
              <a:rPr lang="en-GB" dirty="0">
                <a:ea typeface="+mn-lt"/>
                <a:cs typeface="+mn-lt"/>
              </a:rPr>
              <a:t> Krishnan, V. V., Lakhani, K. R., &amp; Migdal, A. (2017). Aston Martin: A Second Century of Performance and Luxury.</a:t>
            </a:r>
            <a:endParaRPr lang="en-GB" dirty="0">
              <a:cs typeface="Calibri" panose="020F0502020204030204"/>
            </a:endParaRPr>
          </a:p>
          <a:p>
            <a:r>
              <a:rPr lang="en-GB" dirty="0" err="1">
                <a:ea typeface="+mn-lt"/>
                <a:cs typeface="+mn-lt"/>
              </a:rPr>
              <a:t>Zhikang</a:t>
            </a:r>
            <a:r>
              <a:rPr lang="en-GB" dirty="0">
                <a:ea typeface="+mn-lt"/>
                <a:cs typeface="+mn-lt"/>
              </a:rPr>
              <a:t>, L. (2017). Research on development strategy of automobile reverse logistics based on SWOT analysis. </a:t>
            </a:r>
            <a:r>
              <a:rPr lang="en-GB" dirty="0" err="1">
                <a:ea typeface="+mn-lt"/>
                <a:cs typeface="+mn-lt"/>
              </a:rPr>
              <a:t>Procediaengineering</a:t>
            </a:r>
            <a:r>
              <a:rPr lang="en-GB" dirty="0">
                <a:ea typeface="+mn-lt"/>
                <a:cs typeface="+mn-lt"/>
              </a:rPr>
              <a:t>, 174, 324-330</a:t>
            </a:r>
            <a:endParaRPr lang="en-GB" dirty="0"/>
          </a:p>
          <a:p>
            <a:r>
              <a:rPr lang="en-GB" dirty="0">
                <a:ea typeface="+mn-lt"/>
                <a:cs typeface="+mn-lt"/>
              </a:rPr>
              <a:t>Guo, G. C., Jiang, C. X., &amp; Yang, Q. (2017). The Effect of Government Involvement on Chinese Firms' Corporate Entrepreneurial Activities: The Case of Chinese Automobile Industry. New England Journal of Entrepreneurship, 20(1), 1.</a:t>
            </a:r>
            <a:endParaRPr lang="en-GB" dirty="0"/>
          </a:p>
          <a:p>
            <a:r>
              <a:rPr lang="en-GB" dirty="0">
                <a:ea typeface="+mn-lt"/>
                <a:cs typeface="+mn-lt"/>
              </a:rPr>
              <a:t>Do Quang, H. (2017). Marketing SWOT Analysis of Rolls-Royce Motor Cars (Doctoral dissertation, Empire State College).</a:t>
            </a:r>
            <a:endParaRPr lang="en-GB" dirty="0"/>
          </a:p>
          <a:p>
            <a:r>
              <a:rPr lang="en-US" dirty="0">
                <a:ea typeface="+mn-lt"/>
                <a:cs typeface="+mn-lt"/>
              </a:rPr>
              <a:t>Krishnan, V. V.  Lakhani, K. R. &amp; Migdal, A (2017) ‘Aston Martin: A Second Century of Performance and Luxury’ </a:t>
            </a:r>
            <a:r>
              <a:rPr lang="en-GB" dirty="0">
                <a:ea typeface="+mn-lt"/>
                <a:cs typeface="+mn-lt"/>
              </a:rPr>
              <a:t>Harvard Business School Case 617-033, </a:t>
            </a:r>
          </a:p>
          <a:p>
            <a:r>
              <a:rPr lang="en-GB" dirty="0" err="1">
                <a:ea typeface="+mn-lt"/>
                <a:cs typeface="+mn-lt"/>
              </a:rPr>
              <a:t>Batmunkh</a:t>
            </a:r>
            <a:r>
              <a:rPr lang="en-GB" dirty="0">
                <a:ea typeface="+mn-lt"/>
                <a:cs typeface="+mn-lt"/>
              </a:rPr>
              <a:t>, U., Barnes, R., Barbosa, </a:t>
            </a:r>
            <a:r>
              <a:rPr lang="en-GB" dirty="0" err="1">
                <a:ea typeface="+mn-lt"/>
                <a:cs typeface="+mn-lt"/>
              </a:rPr>
              <a:t>E.,Kaya</a:t>
            </a:r>
            <a:r>
              <a:rPr lang="en-GB" dirty="0">
                <a:ea typeface="+mn-lt"/>
                <a:cs typeface="+mn-lt"/>
              </a:rPr>
              <a:t>, Z. D., &amp; Samuda, C. (2017). The Future of the UK Midlands Automotive Cluster.</a:t>
            </a:r>
            <a:endParaRPr lang="en-GB" dirty="0">
              <a:cs typeface="Calibri"/>
            </a:endParaRPr>
          </a:p>
          <a:p>
            <a:r>
              <a:rPr lang="en-GB" dirty="0" err="1">
                <a:ea typeface="+mn-lt"/>
                <a:cs typeface="+mn-lt"/>
              </a:rPr>
              <a:t>iNews</a:t>
            </a:r>
            <a:r>
              <a:rPr lang="en-GB" dirty="0">
                <a:ea typeface="+mn-lt"/>
                <a:cs typeface="+mn-lt"/>
              </a:rPr>
              <a:t>(2019). </a:t>
            </a:r>
            <a:r>
              <a:rPr lang="en-GB" b="1" dirty="0">
                <a:ea typeface="+mn-lt"/>
                <a:cs typeface="+mn-lt"/>
              </a:rPr>
              <a:t>Aston Martin expects a James Bond boost from No Time To Die to reverse decline in sales</a:t>
            </a:r>
            <a:r>
              <a:rPr lang="en-GB" dirty="0">
                <a:ea typeface="+mn-lt"/>
                <a:cs typeface="+mn-lt"/>
              </a:rPr>
              <a:t>, Available at: </a:t>
            </a:r>
            <a:r>
              <a:rPr lang="en-GB" dirty="0">
                <a:ea typeface="+mn-lt"/>
                <a:cs typeface="+mn-lt"/>
                <a:hlinkClick r:id="rId2"/>
              </a:rPr>
              <a:t>https://inews.co.uk/news/business/aston-martin-james-bond-boost-new-film-no-time-to-die-sales-919477</a:t>
            </a:r>
            <a:r>
              <a:rPr lang="en-GB" dirty="0">
                <a:ea typeface="+mn-lt"/>
                <a:cs typeface="+mn-lt"/>
              </a:rPr>
              <a:t>Retrieved on: 25</a:t>
            </a:r>
            <a:r>
              <a:rPr lang="en-GB" baseline="30000" dirty="0">
                <a:ea typeface="+mn-lt"/>
                <a:cs typeface="+mn-lt"/>
              </a:rPr>
              <a:t>th</a:t>
            </a:r>
            <a:r>
              <a:rPr lang="en-GB" dirty="0">
                <a:ea typeface="+mn-lt"/>
                <a:cs typeface="+mn-lt"/>
              </a:rPr>
              <a:t>, Feb,2020] </a:t>
            </a:r>
            <a:br>
              <a:rPr lang="en-GB" dirty="0">
                <a:ea typeface="+mn-lt"/>
                <a:cs typeface="+mn-lt"/>
              </a:rPr>
            </a:br>
            <a:endParaRPr lang="en-GB" dirty="0">
              <a:ea typeface="+mn-lt"/>
              <a:cs typeface="+mn-lt"/>
            </a:endParaRPr>
          </a:p>
          <a:p>
            <a:r>
              <a:rPr lang="en-GB" dirty="0">
                <a:ea typeface="+mn-lt"/>
                <a:cs typeface="+mn-lt"/>
              </a:rPr>
              <a:t>¨</a:t>
            </a:r>
            <a:r>
              <a:rPr lang="en-GB" dirty="0"/>
              <a:t>  </a:t>
            </a:r>
          </a:p>
          <a:p>
            <a:r>
              <a:rPr lang="en-US" dirty="0"/>
              <a:t>Reuters (2020) ‘</a:t>
            </a:r>
            <a:r>
              <a:rPr lang="en-GB" dirty="0"/>
              <a:t>Aston Martin Lagonda Global Holdings PLC</a:t>
            </a:r>
            <a:r>
              <a:rPr lang="en-US" dirty="0"/>
              <a:t>’</a:t>
            </a:r>
            <a:r>
              <a:rPr lang="en-GB" dirty="0"/>
              <a:t> </a:t>
            </a:r>
            <a:endParaRPr lang="en-GB" dirty="0">
              <a:cs typeface="Calibri"/>
            </a:endParaRPr>
          </a:p>
          <a:p>
            <a:r>
              <a:rPr lang="en-GB" dirty="0"/>
              <a:t> </a:t>
            </a:r>
            <a:r>
              <a:rPr lang="en-GB" dirty="0">
                <a:hlinkClick r:id="rId3"/>
              </a:rPr>
              <a:t>https://www.reuters.com/companies/AML.L/financials</a:t>
            </a:r>
            <a:r>
              <a:rPr lang="en-GB" dirty="0"/>
              <a:t> </a:t>
            </a:r>
            <a:endParaRPr lang="en-GB" dirty="0">
              <a:cs typeface="Calibri"/>
            </a:endParaRPr>
          </a:p>
          <a:p>
            <a:endParaRPr lang="en-GB" dirty="0">
              <a:cs typeface="Calibri"/>
            </a:endParaRPr>
          </a:p>
        </p:txBody>
      </p:sp>
    </p:spTree>
    <p:extLst>
      <p:ext uri="{BB962C8B-B14F-4D97-AF65-F5344CB8AC3E}">
        <p14:creationId xmlns:p14="http://schemas.microsoft.com/office/powerpoint/2010/main" val="78921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DDB6B0-7A50-43A1-886C-B001A4839754}"/>
              </a:ext>
            </a:extLst>
          </p:cNvPr>
          <p:cNvPicPr>
            <a:picLocks noChangeAspect="1"/>
          </p:cNvPicPr>
          <p:nvPr/>
        </p:nvPicPr>
        <p:blipFill rotWithShape="1">
          <a:blip r:embed="rId3">
            <a:extLst>
              <a:ext uri="{28A0092B-C50C-407E-A947-70E740481C1C}">
                <a14:useLocalDpi xmlns:a14="http://schemas.microsoft.com/office/drawing/2010/main" val="0"/>
              </a:ext>
            </a:extLst>
          </a:blip>
          <a:srcRect l="5720" t="2617" r="16972" b="6985"/>
          <a:stretch/>
        </p:blipFill>
        <p:spPr>
          <a:xfrm>
            <a:off x="5394960" y="523805"/>
            <a:ext cx="6797041" cy="5696020"/>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14" name="Freeform: Shape 1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7217D89-B179-4AA9-9EB7-BF4194925A2E}"/>
              </a:ext>
            </a:extLst>
          </p:cNvPr>
          <p:cNvSpPr>
            <a:spLocks noGrp="1"/>
          </p:cNvSpPr>
          <p:nvPr>
            <p:ph type="title"/>
          </p:nvPr>
        </p:nvSpPr>
        <p:spPr>
          <a:xfrm>
            <a:off x="396241" y="2634174"/>
            <a:ext cx="5516880" cy="1475282"/>
          </a:xfrm>
        </p:spPr>
        <p:txBody>
          <a:bodyPr anchor="ctr">
            <a:normAutofit/>
          </a:bodyPr>
          <a:lstStyle/>
          <a:p>
            <a:pPr algn="ctr"/>
            <a:r>
              <a:rPr lang="en-US" sz="4600" b="1">
                <a:ea typeface="+mj-lt"/>
                <a:cs typeface="+mj-lt"/>
              </a:rPr>
              <a:t>Aston Martin –</a:t>
            </a:r>
            <a:br>
              <a:rPr lang="en-US" sz="4600" b="1">
                <a:ea typeface="+mj-lt"/>
                <a:cs typeface="+mj-lt"/>
              </a:rPr>
            </a:br>
            <a:r>
              <a:rPr lang="en-US" sz="4600" b="1">
                <a:ea typeface="+mj-lt"/>
                <a:cs typeface="+mj-lt"/>
              </a:rPr>
              <a:t>an overview</a:t>
            </a:r>
            <a:endParaRPr lang="en-US" sz="4600"/>
          </a:p>
        </p:txBody>
      </p:sp>
    </p:spTree>
    <p:extLst>
      <p:ext uri="{BB962C8B-B14F-4D97-AF65-F5344CB8AC3E}">
        <p14:creationId xmlns:p14="http://schemas.microsoft.com/office/powerpoint/2010/main" val="15061747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2438-D119-4819-BD68-D73AAACC2219}"/>
              </a:ext>
            </a:extLst>
          </p:cNvPr>
          <p:cNvSpPr>
            <a:spLocks noGrp="1"/>
          </p:cNvSpPr>
          <p:nvPr>
            <p:ph type="title"/>
          </p:nvPr>
        </p:nvSpPr>
        <p:spPr>
          <a:xfrm>
            <a:off x="943299" y="363429"/>
            <a:ext cx="7560621" cy="810409"/>
          </a:xfrm>
        </p:spPr>
        <p:txBody>
          <a:bodyPr vert="horz" lIns="91440" tIns="45720" rIns="91440" bIns="45720" rtlCol="0" anchor="ctr">
            <a:normAutofit/>
          </a:bodyPr>
          <a:lstStyle/>
          <a:p>
            <a:r>
              <a:rPr lang="en-GB" sz="4000" b="1" dirty="0">
                <a:solidFill>
                  <a:srgbClr val="A80000"/>
                </a:solidFill>
              </a:rPr>
              <a:t>ASTON MARTIN – AN OVERVIEW</a:t>
            </a:r>
            <a:endParaRPr lang="en-GB" sz="4000" b="1" dirty="0">
              <a:solidFill>
                <a:srgbClr val="A80000"/>
              </a:solidFill>
              <a:cs typeface="Calibri Light"/>
            </a:endParaRPr>
          </a:p>
        </p:txBody>
      </p:sp>
      <p:sp>
        <p:nvSpPr>
          <p:cNvPr id="3" name="Content Placeholder 2">
            <a:extLst>
              <a:ext uri="{FF2B5EF4-FFF2-40B4-BE49-F238E27FC236}">
                <a16:creationId xmlns:a16="http://schemas.microsoft.com/office/drawing/2014/main" id="{EC2F65DF-52EA-42DB-AA5D-D42CFEDA7336}"/>
              </a:ext>
            </a:extLst>
          </p:cNvPr>
          <p:cNvSpPr>
            <a:spLocks noGrp="1"/>
          </p:cNvSpPr>
          <p:nvPr>
            <p:ph idx="1"/>
          </p:nvPr>
        </p:nvSpPr>
        <p:spPr>
          <a:xfrm>
            <a:off x="943299" y="1386285"/>
            <a:ext cx="10391762" cy="4951454"/>
          </a:xfrm>
        </p:spPr>
        <p:txBody>
          <a:bodyPr vert="horz" lIns="91440" tIns="45720" rIns="91440" bIns="45720" rtlCol="0" anchor="t">
            <a:noAutofit/>
          </a:bodyPr>
          <a:lstStyle/>
          <a:p>
            <a:pPr fontAlgn="base"/>
            <a:r>
              <a:rPr lang="en-US" sz="2000" dirty="0"/>
              <a:t>Global </a:t>
            </a:r>
            <a:r>
              <a:rPr lang="en-US" sz="2000" b="1" dirty="0"/>
              <a:t>D</a:t>
            </a:r>
            <a:r>
              <a:rPr lang="en-US" sz="2000" dirty="0"/>
              <a:t>esigner, </a:t>
            </a:r>
            <a:r>
              <a:rPr lang="en-US" sz="2000" b="1" dirty="0"/>
              <a:t>D</a:t>
            </a:r>
            <a:r>
              <a:rPr lang="en-US" sz="2000" dirty="0"/>
              <a:t>eveloper, </a:t>
            </a:r>
            <a:r>
              <a:rPr lang="en-US" sz="2000" b="1" dirty="0"/>
              <a:t>M</a:t>
            </a:r>
            <a:r>
              <a:rPr lang="en-US" sz="2000" dirty="0"/>
              <a:t>anufacturer of </a:t>
            </a:r>
            <a:r>
              <a:rPr lang="en-US" sz="2000" b="1" dirty="0"/>
              <a:t>Luxury Cars.</a:t>
            </a:r>
            <a:r>
              <a:rPr lang="en-US" sz="2000" dirty="0"/>
              <a:t>​</a:t>
            </a:r>
          </a:p>
          <a:p>
            <a:pPr fontAlgn="base"/>
            <a:endParaRPr lang="en-US" sz="2000" dirty="0"/>
          </a:p>
          <a:p>
            <a:pPr fontAlgn="base"/>
            <a:endParaRPr lang="en-US" sz="2000" dirty="0">
              <a:cs typeface="Calibri"/>
            </a:endParaRPr>
          </a:p>
          <a:p>
            <a:pPr fontAlgn="base"/>
            <a:endParaRPr lang="en-US" sz="2000" dirty="0"/>
          </a:p>
          <a:p>
            <a:endParaRPr lang="en-US" sz="2000" dirty="0"/>
          </a:p>
          <a:p>
            <a:pPr fontAlgn="base"/>
            <a:r>
              <a:rPr lang="en-US" sz="2000" dirty="0"/>
              <a:t>Maintaining a legacy of crafting bespoke, high-performance luxury and racing cars ​</a:t>
            </a:r>
            <a:endParaRPr lang="en-US" sz="2000" dirty="0">
              <a:cs typeface="Calibri"/>
            </a:endParaRPr>
          </a:p>
          <a:p>
            <a:pPr fontAlgn="base"/>
            <a:endParaRPr lang="en-US" sz="2000" dirty="0"/>
          </a:p>
          <a:p>
            <a:pPr fontAlgn="base"/>
            <a:r>
              <a:rPr lang="en-US" sz="2000" dirty="0"/>
              <a:t> 107-year history:  </a:t>
            </a:r>
            <a:endParaRPr lang="en-US" sz="2000" dirty="0">
              <a:cs typeface="Calibri"/>
            </a:endParaRPr>
          </a:p>
          <a:p>
            <a:pPr fontAlgn="base"/>
            <a:endParaRPr lang="en-US" sz="2000" dirty="0">
              <a:cs typeface="Calibri"/>
            </a:endParaRPr>
          </a:p>
          <a:p>
            <a:r>
              <a:rPr lang="en-US" sz="2000" dirty="0">
                <a:cs typeface="Calibri"/>
              </a:rPr>
              <a:t>In 2018:</a:t>
            </a:r>
            <a:endParaRPr lang="en-US" sz="2000" dirty="0"/>
          </a:p>
          <a:p>
            <a:endParaRPr lang="en-US" sz="2000" dirty="0"/>
          </a:p>
          <a:p>
            <a:pPr marL="457200" lvl="1" indent="0" fontAlgn="base">
              <a:buNone/>
            </a:pPr>
            <a:r>
              <a:rPr lang="en-US" sz="2000" dirty="0"/>
              <a:t>		</a:t>
            </a:r>
          </a:p>
          <a:p>
            <a:pPr marL="457200" lvl="1" indent="0">
              <a:buNone/>
            </a:pPr>
            <a:r>
              <a:rPr lang="en-US" sz="2000" dirty="0"/>
              <a:t>                                       </a:t>
            </a:r>
            <a:endParaRPr lang="en-US" sz="2000" dirty="0">
              <a:cs typeface="Calibri"/>
            </a:endParaRPr>
          </a:p>
        </p:txBody>
      </p:sp>
      <p:pic>
        <p:nvPicPr>
          <p:cNvPr id="712" name="Picture 712" descr="A vintage photo of a person&#10;&#10;Description generated with very high confidence">
            <a:extLst>
              <a:ext uri="{FF2B5EF4-FFF2-40B4-BE49-F238E27FC236}">
                <a16:creationId xmlns:a16="http://schemas.microsoft.com/office/drawing/2014/main" id="{C5A7F633-E29E-4A1B-983D-E50AE30FF17A}"/>
              </a:ext>
            </a:extLst>
          </p:cNvPr>
          <p:cNvPicPr>
            <a:picLocks noChangeAspect="1"/>
          </p:cNvPicPr>
          <p:nvPr/>
        </p:nvPicPr>
        <p:blipFill>
          <a:blip r:embed="rId3"/>
          <a:stretch>
            <a:fillRect/>
          </a:stretch>
        </p:blipFill>
        <p:spPr>
          <a:xfrm>
            <a:off x="8412035" y="255124"/>
            <a:ext cx="3586215" cy="2445593"/>
          </a:xfrm>
          <a:prstGeom prst="rect">
            <a:avLst/>
          </a:prstGeom>
        </p:spPr>
      </p:pic>
      <p:cxnSp>
        <p:nvCxnSpPr>
          <p:cNvPr id="778" name="Straight Arrow Connector 777">
            <a:extLst>
              <a:ext uri="{FF2B5EF4-FFF2-40B4-BE49-F238E27FC236}">
                <a16:creationId xmlns:a16="http://schemas.microsoft.com/office/drawing/2014/main" id="{0223938F-A84D-4D85-93BB-077E33EDFA60}"/>
              </a:ext>
            </a:extLst>
          </p:cNvPr>
          <p:cNvCxnSpPr/>
          <p:nvPr/>
        </p:nvCxnSpPr>
        <p:spPr>
          <a:xfrm flipV="1">
            <a:off x="2351828" y="2326443"/>
            <a:ext cx="1330009" cy="23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87" name="TextBox 786">
            <a:extLst>
              <a:ext uri="{FF2B5EF4-FFF2-40B4-BE49-F238E27FC236}">
                <a16:creationId xmlns:a16="http://schemas.microsoft.com/office/drawing/2014/main" id="{19735C07-C474-4A5A-B739-1F8ADC1B11F3}"/>
              </a:ext>
            </a:extLst>
          </p:cNvPr>
          <p:cNvSpPr txBox="1"/>
          <p:nvPr/>
        </p:nvSpPr>
        <p:spPr>
          <a:xfrm>
            <a:off x="798350" y="2041184"/>
            <a:ext cx="15493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Established in </a:t>
            </a:r>
            <a:r>
              <a:rPr lang="en-US" sz="2000" b="1" dirty="0"/>
              <a:t>1913</a:t>
            </a:r>
            <a:endParaRPr lang="en-US" sz="2000" b="1">
              <a:cs typeface="Calibri"/>
            </a:endParaRPr>
          </a:p>
        </p:txBody>
      </p:sp>
      <p:sp>
        <p:nvSpPr>
          <p:cNvPr id="796" name="TextBox 795">
            <a:extLst>
              <a:ext uri="{FF2B5EF4-FFF2-40B4-BE49-F238E27FC236}">
                <a16:creationId xmlns:a16="http://schemas.microsoft.com/office/drawing/2014/main" id="{7198D9ED-096E-40AA-AC28-BBEA886EC53F}"/>
              </a:ext>
            </a:extLst>
          </p:cNvPr>
          <p:cNvSpPr txBox="1"/>
          <p:nvPr/>
        </p:nvSpPr>
        <p:spPr>
          <a:xfrm>
            <a:off x="3697540" y="1867720"/>
            <a:ext cx="16603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Sports car manufactured - </a:t>
            </a:r>
            <a:r>
              <a:rPr lang="en-US" sz="2000" b="1" dirty="0"/>
              <a:t>1915</a:t>
            </a:r>
            <a:endParaRPr lang="en-US" sz="2000" b="1" dirty="0">
              <a:cs typeface="Calibri"/>
            </a:endParaRPr>
          </a:p>
        </p:txBody>
      </p:sp>
      <p:sp>
        <p:nvSpPr>
          <p:cNvPr id="797" name="TextBox 796">
            <a:extLst>
              <a:ext uri="{FF2B5EF4-FFF2-40B4-BE49-F238E27FC236}">
                <a16:creationId xmlns:a16="http://schemas.microsoft.com/office/drawing/2014/main" id="{6233D932-FD39-4C79-A935-28B95F209645}"/>
              </a:ext>
            </a:extLst>
          </p:cNvPr>
          <p:cNvSpPr txBox="1"/>
          <p:nvPr/>
        </p:nvSpPr>
        <p:spPr>
          <a:xfrm>
            <a:off x="6735609" y="2041183"/>
            <a:ext cx="15985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Incorporated - </a:t>
            </a:r>
            <a:r>
              <a:rPr lang="en-US" sz="2000" b="1" dirty="0"/>
              <a:t>2018</a:t>
            </a:r>
            <a:endParaRPr lang="en-US" sz="2000" b="1" dirty="0">
              <a:cs typeface="Calibri"/>
            </a:endParaRPr>
          </a:p>
        </p:txBody>
      </p:sp>
      <p:cxnSp>
        <p:nvCxnSpPr>
          <p:cNvPr id="798" name="Straight Arrow Connector 797">
            <a:extLst>
              <a:ext uri="{FF2B5EF4-FFF2-40B4-BE49-F238E27FC236}">
                <a16:creationId xmlns:a16="http://schemas.microsoft.com/office/drawing/2014/main" id="{1627B1EE-A1F7-4EB8-A141-FD6A2FE1E9F9}"/>
              </a:ext>
            </a:extLst>
          </p:cNvPr>
          <p:cNvCxnSpPr>
            <a:cxnSpLocks/>
          </p:cNvCxnSpPr>
          <p:nvPr/>
        </p:nvCxnSpPr>
        <p:spPr>
          <a:xfrm>
            <a:off x="5344072" y="2354291"/>
            <a:ext cx="1407311" cy="86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16" name="TextBox 815">
            <a:extLst>
              <a:ext uri="{FF2B5EF4-FFF2-40B4-BE49-F238E27FC236}">
                <a16:creationId xmlns:a16="http://schemas.microsoft.com/office/drawing/2014/main" id="{5E702CC0-AD56-4DC3-B831-76415B64F6E5}"/>
              </a:ext>
            </a:extLst>
          </p:cNvPr>
          <p:cNvSpPr txBox="1"/>
          <p:nvPr/>
        </p:nvSpPr>
        <p:spPr>
          <a:xfrm>
            <a:off x="3065923" y="4889314"/>
            <a:ext cx="21864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cs typeface="Calibri"/>
              </a:rPr>
              <a:t>162 </a:t>
            </a:r>
            <a:r>
              <a:rPr lang="en-US" sz="2000" dirty="0">
                <a:cs typeface="Calibri"/>
              </a:rPr>
              <a:t>dealers UK</a:t>
            </a:r>
          </a:p>
        </p:txBody>
      </p:sp>
      <p:sp>
        <p:nvSpPr>
          <p:cNvPr id="817" name="TextBox 816">
            <a:extLst>
              <a:ext uri="{FF2B5EF4-FFF2-40B4-BE49-F238E27FC236}">
                <a16:creationId xmlns:a16="http://schemas.microsoft.com/office/drawing/2014/main" id="{7738623D-4934-491C-ADA5-649EFD2FE08E}"/>
              </a:ext>
            </a:extLst>
          </p:cNvPr>
          <p:cNvSpPr txBox="1"/>
          <p:nvPr/>
        </p:nvSpPr>
        <p:spPr>
          <a:xfrm>
            <a:off x="5457792" y="4889315"/>
            <a:ext cx="22614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t>53</a:t>
            </a:r>
            <a:r>
              <a:rPr lang="en-US" sz="2000" dirty="0"/>
              <a:t> countries</a:t>
            </a:r>
            <a:endParaRPr lang="en-US" sz="2000">
              <a:cs typeface="Calibri"/>
            </a:endParaRPr>
          </a:p>
        </p:txBody>
      </p:sp>
      <p:sp>
        <p:nvSpPr>
          <p:cNvPr id="818" name="TextBox 817">
            <a:extLst>
              <a:ext uri="{FF2B5EF4-FFF2-40B4-BE49-F238E27FC236}">
                <a16:creationId xmlns:a16="http://schemas.microsoft.com/office/drawing/2014/main" id="{517578BA-2F28-4403-BB23-5D92C8E53780}"/>
              </a:ext>
            </a:extLst>
          </p:cNvPr>
          <p:cNvSpPr txBox="1"/>
          <p:nvPr/>
        </p:nvSpPr>
        <p:spPr>
          <a:xfrm>
            <a:off x="8505792" y="4889315"/>
            <a:ext cx="25986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t>200</a:t>
            </a:r>
            <a:r>
              <a:rPr lang="en-US" sz="3200" dirty="0"/>
              <a:t> </a:t>
            </a:r>
            <a:r>
              <a:rPr lang="en-US" sz="2000" dirty="0"/>
              <a:t>dealers globally</a:t>
            </a:r>
            <a:endParaRPr lang="en-US" sz="2000">
              <a:cs typeface="Calibri"/>
            </a:endParaRPr>
          </a:p>
        </p:txBody>
      </p:sp>
      <p:sp>
        <p:nvSpPr>
          <p:cNvPr id="819" name="TextBox 818">
            <a:extLst>
              <a:ext uri="{FF2B5EF4-FFF2-40B4-BE49-F238E27FC236}">
                <a16:creationId xmlns:a16="http://schemas.microsoft.com/office/drawing/2014/main" id="{4DBDC410-B5AF-448F-AE58-9C8AEBB03B96}"/>
              </a:ext>
            </a:extLst>
          </p:cNvPr>
          <p:cNvSpPr txBox="1"/>
          <p:nvPr/>
        </p:nvSpPr>
        <p:spPr>
          <a:xfrm>
            <a:off x="3309202" y="4014887"/>
            <a:ext cx="27860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t>85,000</a:t>
            </a:r>
            <a:r>
              <a:rPr lang="en-US" sz="3200" dirty="0"/>
              <a:t> </a:t>
            </a:r>
            <a:r>
              <a:rPr lang="en-US" sz="2000" dirty="0"/>
              <a:t>units</a:t>
            </a:r>
            <a:endParaRPr lang="en-US" sz="2000" dirty="0">
              <a:cs typeface="Calibri"/>
            </a:endParaRPr>
          </a:p>
        </p:txBody>
      </p:sp>
      <p:sp>
        <p:nvSpPr>
          <p:cNvPr id="820" name="TextBox 819">
            <a:extLst>
              <a:ext uri="{FF2B5EF4-FFF2-40B4-BE49-F238E27FC236}">
                <a16:creationId xmlns:a16="http://schemas.microsoft.com/office/drawing/2014/main" id="{A20E3308-B015-4540-ACCB-B17B9E1BB0EE}"/>
              </a:ext>
            </a:extLst>
          </p:cNvPr>
          <p:cNvSpPr txBox="1"/>
          <p:nvPr/>
        </p:nvSpPr>
        <p:spPr>
          <a:xfrm>
            <a:off x="6819400" y="4014887"/>
            <a:ext cx="38228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t>95%</a:t>
            </a:r>
            <a:r>
              <a:rPr lang="en-US" sz="2000" dirty="0"/>
              <a:t> still in running condition</a:t>
            </a:r>
            <a:endParaRPr lang="en-US" sz="2000">
              <a:cs typeface="Calibri"/>
            </a:endParaRPr>
          </a:p>
        </p:txBody>
      </p:sp>
      <p:sp>
        <p:nvSpPr>
          <p:cNvPr id="4" name="Rectangle 3">
            <a:extLst>
              <a:ext uri="{FF2B5EF4-FFF2-40B4-BE49-F238E27FC236}">
                <a16:creationId xmlns:a16="http://schemas.microsoft.com/office/drawing/2014/main" id="{BF6BA7FD-F4C6-491C-A07C-C54390E60974}"/>
              </a:ext>
            </a:extLst>
          </p:cNvPr>
          <p:cNvSpPr/>
          <p:nvPr/>
        </p:nvSpPr>
        <p:spPr>
          <a:xfrm>
            <a:off x="6588493" y="6448987"/>
            <a:ext cx="6096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50000"/>
                    <a:lumOff val="50000"/>
                  </a:schemeClr>
                </a:solidFill>
              </a:rPr>
              <a:t>  (Annual Report 2018 &amp; Krishnan, V. V.  Lakhani, K. R. &amp; Migdal, A. 2017)​</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360516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7DED-AA14-406E-939A-ABAA1219279A}"/>
              </a:ext>
            </a:extLst>
          </p:cNvPr>
          <p:cNvSpPr>
            <a:spLocks noGrp="1"/>
          </p:cNvSpPr>
          <p:nvPr>
            <p:ph type="title"/>
          </p:nvPr>
        </p:nvSpPr>
        <p:spPr>
          <a:xfrm>
            <a:off x="838200" y="365125"/>
            <a:ext cx="5869927" cy="842606"/>
          </a:xfrm>
        </p:spPr>
        <p:txBody>
          <a:bodyPr vert="horz" lIns="91440" tIns="45720" rIns="91440" bIns="45720" rtlCol="0" anchor="ctr">
            <a:normAutofit fontScale="90000"/>
          </a:bodyPr>
          <a:lstStyle/>
          <a:p>
            <a:pPr algn="ctr"/>
            <a:r>
              <a:rPr lang="en-US" b="1" dirty="0">
                <a:solidFill>
                  <a:srgbClr val="A80000"/>
                </a:solidFill>
                <a:cs typeface="Calibri Light"/>
              </a:rPr>
              <a:t>FINANCIAL PERFORMANCE</a:t>
            </a:r>
            <a:endParaRPr lang="en-US" dirty="0"/>
          </a:p>
        </p:txBody>
      </p:sp>
      <p:pic>
        <p:nvPicPr>
          <p:cNvPr id="3" name="Picture 3" descr="A picture containing holding&#10;&#10;Description generated with very high confidence">
            <a:extLst>
              <a:ext uri="{FF2B5EF4-FFF2-40B4-BE49-F238E27FC236}">
                <a16:creationId xmlns:a16="http://schemas.microsoft.com/office/drawing/2014/main" id="{AC794CF1-8785-4728-8C8A-03AB40344C33}"/>
              </a:ext>
            </a:extLst>
          </p:cNvPr>
          <p:cNvPicPr>
            <a:picLocks noChangeAspect="1"/>
          </p:cNvPicPr>
          <p:nvPr/>
        </p:nvPicPr>
        <p:blipFill>
          <a:blip r:embed="rId3"/>
          <a:stretch>
            <a:fillRect/>
          </a:stretch>
        </p:blipFill>
        <p:spPr>
          <a:xfrm>
            <a:off x="9771480" y="242015"/>
            <a:ext cx="2130569" cy="3061096"/>
          </a:xfrm>
          <a:prstGeom prst="rect">
            <a:avLst/>
          </a:prstGeom>
        </p:spPr>
      </p:pic>
      <p:graphicFrame>
        <p:nvGraphicFramePr>
          <p:cNvPr id="6" name="Diagram 6">
            <a:extLst>
              <a:ext uri="{FF2B5EF4-FFF2-40B4-BE49-F238E27FC236}">
                <a16:creationId xmlns:a16="http://schemas.microsoft.com/office/drawing/2014/main" id="{B3909A56-5C49-4819-A12A-226B7032D608}"/>
              </a:ext>
            </a:extLst>
          </p:cNvPr>
          <p:cNvGraphicFramePr/>
          <p:nvPr>
            <p:extLst>
              <p:ext uri="{D42A27DB-BD31-4B8C-83A1-F6EECF244321}">
                <p14:modId xmlns:p14="http://schemas.microsoft.com/office/powerpoint/2010/main" val="1627875775"/>
              </p:ext>
            </p:extLst>
          </p:nvPr>
        </p:nvGraphicFramePr>
        <p:xfrm>
          <a:off x="1163205" y="342863"/>
          <a:ext cx="8382359" cy="60904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95" name="TextBox 594">
            <a:extLst>
              <a:ext uri="{FF2B5EF4-FFF2-40B4-BE49-F238E27FC236}">
                <a16:creationId xmlns:a16="http://schemas.microsoft.com/office/drawing/2014/main" id="{333BE32A-6088-42A5-93EA-CDE5DEDE3DBA}"/>
              </a:ext>
            </a:extLst>
          </p:cNvPr>
          <p:cNvSpPr txBox="1"/>
          <p:nvPr/>
        </p:nvSpPr>
        <p:spPr>
          <a:xfrm>
            <a:off x="2138219" y="4788296"/>
            <a:ext cx="20042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£593,500 </a:t>
            </a:r>
            <a:r>
              <a:rPr lang="en-US" sz="2000" i="1"/>
              <a:t>(2016)</a:t>
            </a:r>
            <a:endParaRPr lang="en-US" sz="2000" i="1">
              <a:cs typeface="Calibri"/>
            </a:endParaRPr>
          </a:p>
          <a:p>
            <a:r>
              <a:rPr lang="en-US" sz="2000" b="1">
                <a:solidFill>
                  <a:srgbClr val="C00000"/>
                </a:solidFill>
                <a:cs typeface="Calibri"/>
              </a:rPr>
              <a:t>-£147,600</a:t>
            </a:r>
          </a:p>
        </p:txBody>
      </p:sp>
      <p:sp>
        <p:nvSpPr>
          <p:cNvPr id="626" name="TextBox 625">
            <a:extLst>
              <a:ext uri="{FF2B5EF4-FFF2-40B4-BE49-F238E27FC236}">
                <a16:creationId xmlns:a16="http://schemas.microsoft.com/office/drawing/2014/main" id="{AA5FAB20-473E-44DB-8FFD-2CBC9659671C}"/>
              </a:ext>
            </a:extLst>
          </p:cNvPr>
          <p:cNvSpPr txBox="1"/>
          <p:nvPr/>
        </p:nvSpPr>
        <p:spPr>
          <a:xfrm>
            <a:off x="4202906" y="3503815"/>
            <a:ext cx="19927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£876,000 </a:t>
            </a:r>
            <a:r>
              <a:rPr lang="en-US" sz="2000" i="1">
                <a:ea typeface="+mn-lt"/>
                <a:cs typeface="+mn-lt"/>
              </a:rPr>
              <a:t>(2017)</a:t>
            </a:r>
          </a:p>
          <a:p>
            <a:r>
              <a:rPr lang="en-US" sz="2000" b="1">
                <a:solidFill>
                  <a:srgbClr val="A80000"/>
                </a:solidFill>
                <a:cs typeface="Calibri" panose="020F0502020204030204"/>
              </a:rPr>
              <a:t>£76,800</a:t>
            </a:r>
          </a:p>
        </p:txBody>
      </p:sp>
      <p:sp>
        <p:nvSpPr>
          <p:cNvPr id="643" name="TextBox 642">
            <a:extLst>
              <a:ext uri="{FF2B5EF4-FFF2-40B4-BE49-F238E27FC236}">
                <a16:creationId xmlns:a16="http://schemas.microsoft.com/office/drawing/2014/main" id="{FF3CAED6-351E-48E5-86FF-6D097FCB9806}"/>
              </a:ext>
            </a:extLst>
          </p:cNvPr>
          <p:cNvSpPr txBox="1"/>
          <p:nvPr/>
        </p:nvSpPr>
        <p:spPr>
          <a:xfrm>
            <a:off x="6347979" y="292803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1,096,500 (2018)</a:t>
            </a:r>
          </a:p>
          <a:p>
            <a:pPr algn="l"/>
            <a:r>
              <a:rPr lang="en-US" b="1" dirty="0">
                <a:solidFill>
                  <a:srgbClr val="A80000"/>
                </a:solidFill>
                <a:cs typeface="Calibri"/>
              </a:rPr>
              <a:t>-£57,100</a:t>
            </a:r>
          </a:p>
          <a:p>
            <a:endParaRPr lang="en-US">
              <a:cs typeface="Calibri"/>
            </a:endParaRPr>
          </a:p>
        </p:txBody>
      </p:sp>
      <p:sp>
        <p:nvSpPr>
          <p:cNvPr id="590" name="Arrow: Down 589">
            <a:extLst>
              <a:ext uri="{FF2B5EF4-FFF2-40B4-BE49-F238E27FC236}">
                <a16:creationId xmlns:a16="http://schemas.microsoft.com/office/drawing/2014/main" id="{266D3D63-2D3A-4F66-AB39-3B12B3E495AB}"/>
              </a:ext>
            </a:extLst>
          </p:cNvPr>
          <p:cNvSpPr/>
          <p:nvPr/>
        </p:nvSpPr>
        <p:spPr>
          <a:xfrm>
            <a:off x="6916649" y="3615164"/>
            <a:ext cx="291630" cy="573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Arrow: Down 98">
            <a:extLst>
              <a:ext uri="{FF2B5EF4-FFF2-40B4-BE49-F238E27FC236}">
                <a16:creationId xmlns:a16="http://schemas.microsoft.com/office/drawing/2014/main" id="{07FFBAC3-1A4D-492D-A89C-8D530FBF5B36}"/>
              </a:ext>
            </a:extLst>
          </p:cNvPr>
          <p:cNvSpPr/>
          <p:nvPr/>
        </p:nvSpPr>
        <p:spPr>
          <a:xfrm>
            <a:off x="2646037" y="5554767"/>
            <a:ext cx="291630" cy="57385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Down 99">
            <a:extLst>
              <a:ext uri="{FF2B5EF4-FFF2-40B4-BE49-F238E27FC236}">
                <a16:creationId xmlns:a16="http://schemas.microsoft.com/office/drawing/2014/main" id="{DC05ACE2-1180-46F9-BCB2-B862BD7A27DD}"/>
              </a:ext>
            </a:extLst>
          </p:cNvPr>
          <p:cNvSpPr/>
          <p:nvPr/>
        </p:nvSpPr>
        <p:spPr>
          <a:xfrm rot="10860000">
            <a:off x="4903605" y="4265492"/>
            <a:ext cx="291630" cy="573852"/>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B91C4A-71AF-4DC6-9843-1EF9F07390C2}"/>
              </a:ext>
            </a:extLst>
          </p:cNvPr>
          <p:cNvSpPr txBox="1"/>
          <p:nvPr/>
        </p:nvSpPr>
        <p:spPr>
          <a:xfrm>
            <a:off x="9638679" y="5780227"/>
            <a:ext cx="23961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Sales (£,s) - </a:t>
            </a:r>
            <a:r>
              <a:rPr lang="en-US" sz="2000" i="1" dirty="0">
                <a:ea typeface="+mn-lt"/>
                <a:cs typeface="+mn-lt"/>
              </a:rPr>
              <a:t>(year)</a:t>
            </a:r>
          </a:p>
          <a:p>
            <a:r>
              <a:rPr lang="en-US" sz="2000" b="1" dirty="0">
                <a:solidFill>
                  <a:srgbClr val="A80000"/>
                </a:solidFill>
                <a:cs typeface="Calibri" panose="020F0502020204030204"/>
              </a:rPr>
              <a:t>Profit (£,s)</a:t>
            </a:r>
          </a:p>
        </p:txBody>
      </p:sp>
      <p:sp>
        <p:nvSpPr>
          <p:cNvPr id="12" name="TextBox 11">
            <a:extLst>
              <a:ext uri="{FF2B5EF4-FFF2-40B4-BE49-F238E27FC236}">
                <a16:creationId xmlns:a16="http://schemas.microsoft.com/office/drawing/2014/main" id="{5E48C2F5-2951-4369-ADD0-4DA251445905}"/>
              </a:ext>
            </a:extLst>
          </p:cNvPr>
          <p:cNvSpPr txBox="1"/>
          <p:nvPr/>
        </p:nvSpPr>
        <p:spPr>
          <a:xfrm>
            <a:off x="7381709" y="6397082"/>
            <a:ext cx="23961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ea typeface="+mn-lt"/>
                <a:cs typeface="+mn-lt"/>
              </a:rPr>
              <a:t>Annual Report, 2019</a:t>
            </a:r>
          </a:p>
        </p:txBody>
      </p:sp>
    </p:spTree>
    <p:extLst>
      <p:ext uri="{BB962C8B-B14F-4D97-AF65-F5344CB8AC3E}">
        <p14:creationId xmlns:p14="http://schemas.microsoft.com/office/powerpoint/2010/main" val="100754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mirror&#10;&#10;Description generated with very high confidence">
            <a:extLst>
              <a:ext uri="{FF2B5EF4-FFF2-40B4-BE49-F238E27FC236}">
                <a16:creationId xmlns:a16="http://schemas.microsoft.com/office/drawing/2014/main" id="{8688A334-D7C8-4314-AA30-EA0248040786}"/>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Cutout/>
                    </a14:imgEffect>
                    <a14:imgEffect>
                      <a14:brightnessContrast bright="20000" contrast="40000"/>
                    </a14:imgEffect>
                  </a14:imgLayer>
                </a14:imgProps>
              </a:ext>
            </a:extLst>
          </a:blip>
          <a:srcRect l="15350" t="277" r="51" b="10181"/>
          <a:stretch/>
        </p:blipFill>
        <p:spPr>
          <a:xfrm rot="16140000">
            <a:off x="3654028" y="1087520"/>
            <a:ext cx="5126713" cy="6142075"/>
          </a:xfrm>
          <a:prstGeom prst="rect">
            <a:avLst/>
          </a:prstGeom>
        </p:spPr>
      </p:pic>
      <p:sp>
        <p:nvSpPr>
          <p:cNvPr id="2" name="Title 1">
            <a:extLst>
              <a:ext uri="{FF2B5EF4-FFF2-40B4-BE49-F238E27FC236}">
                <a16:creationId xmlns:a16="http://schemas.microsoft.com/office/drawing/2014/main" id="{EB57DD86-D2AC-4259-B861-BF816F70FB68}"/>
              </a:ext>
            </a:extLst>
          </p:cNvPr>
          <p:cNvSpPr>
            <a:spLocks noGrp="1"/>
          </p:cNvSpPr>
          <p:nvPr>
            <p:ph type="title"/>
          </p:nvPr>
        </p:nvSpPr>
        <p:spPr>
          <a:xfrm>
            <a:off x="392888" y="326085"/>
            <a:ext cx="5498219" cy="625931"/>
          </a:xfrm>
        </p:spPr>
        <p:txBody>
          <a:bodyPr vert="horz" lIns="91440" tIns="45720" rIns="91440" bIns="45720" rtlCol="0" anchor="ctr">
            <a:noAutofit/>
          </a:bodyPr>
          <a:lstStyle/>
          <a:p>
            <a:pPr algn="ctr"/>
            <a:r>
              <a:rPr lang="en-US" sz="4000" b="1" dirty="0">
                <a:solidFill>
                  <a:srgbClr val="A80000"/>
                </a:solidFill>
                <a:cs typeface="Calibri Light"/>
              </a:rPr>
              <a:t>CORPORATE</a:t>
            </a:r>
            <a:r>
              <a:rPr lang="en-US" sz="4800" b="1" dirty="0">
                <a:solidFill>
                  <a:srgbClr val="A80000"/>
                </a:solidFill>
                <a:cs typeface="Calibri Light"/>
              </a:rPr>
              <a:t> </a:t>
            </a:r>
            <a:r>
              <a:rPr lang="en-US" sz="4000" b="1" dirty="0">
                <a:solidFill>
                  <a:srgbClr val="A80000"/>
                </a:solidFill>
                <a:cs typeface="Calibri Light"/>
              </a:rPr>
              <a:t>STRATEGY </a:t>
            </a:r>
          </a:p>
        </p:txBody>
      </p:sp>
      <p:sp>
        <p:nvSpPr>
          <p:cNvPr id="3" name="Content Placeholder 2">
            <a:extLst>
              <a:ext uri="{FF2B5EF4-FFF2-40B4-BE49-F238E27FC236}">
                <a16:creationId xmlns:a16="http://schemas.microsoft.com/office/drawing/2014/main" id="{36B1CE66-8E22-429C-9E90-7820F6ED7652}"/>
              </a:ext>
            </a:extLst>
          </p:cNvPr>
          <p:cNvSpPr>
            <a:spLocks noGrp="1"/>
          </p:cNvSpPr>
          <p:nvPr>
            <p:ph idx="1"/>
          </p:nvPr>
        </p:nvSpPr>
        <p:spPr>
          <a:xfrm>
            <a:off x="838200" y="1825625"/>
            <a:ext cx="10515600" cy="4541836"/>
          </a:xfrm>
        </p:spPr>
        <p:txBody>
          <a:bodyPr vert="horz" lIns="91440" tIns="45720" rIns="91440" bIns="45720" rtlCol="0" anchor="t">
            <a:normAutofit/>
          </a:bodyPr>
          <a:lstStyle/>
          <a:p>
            <a:endParaRPr lang="en-GB" dirty="0">
              <a:cs typeface="Calibri"/>
            </a:endParaRPr>
          </a:p>
          <a:p>
            <a:endParaRPr lang="en-GB" dirty="0">
              <a:cs typeface="Calibri"/>
            </a:endParaRPr>
          </a:p>
        </p:txBody>
      </p:sp>
      <p:pic>
        <p:nvPicPr>
          <p:cNvPr id="6" name="Picture 6" descr="A picture containing table, toy, holding, sitting&#10;&#10;Description generated with very high confidence">
            <a:extLst>
              <a:ext uri="{FF2B5EF4-FFF2-40B4-BE49-F238E27FC236}">
                <a16:creationId xmlns:a16="http://schemas.microsoft.com/office/drawing/2014/main" id="{0968CDEE-A74D-4064-85EF-F38A3EBF53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202604" y="2355746"/>
            <a:ext cx="2526566" cy="3076811"/>
          </a:xfrm>
          <a:prstGeom prst="rect">
            <a:avLst/>
          </a:prstGeom>
        </p:spPr>
      </p:pic>
      <p:sp>
        <p:nvSpPr>
          <p:cNvPr id="8" name="TextBox 7">
            <a:extLst>
              <a:ext uri="{FF2B5EF4-FFF2-40B4-BE49-F238E27FC236}">
                <a16:creationId xmlns:a16="http://schemas.microsoft.com/office/drawing/2014/main" id="{7C03A756-2E74-4A5F-A41A-F9E9F2E0746A}"/>
              </a:ext>
            </a:extLst>
          </p:cNvPr>
          <p:cNvSpPr txBox="1"/>
          <p:nvPr/>
        </p:nvSpPr>
        <p:spPr>
          <a:xfrm>
            <a:off x="3778639" y="2894186"/>
            <a:ext cx="158874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HIGH NET WORTH INDIVIDUALS (</a:t>
            </a:r>
            <a:r>
              <a:rPr lang="en-US" sz="2000" b="1" dirty="0" err="1"/>
              <a:t>HNWIS</a:t>
            </a:r>
            <a:r>
              <a:rPr lang="en-US" sz="2000" b="1" dirty="0"/>
              <a:t>)</a:t>
            </a:r>
          </a:p>
        </p:txBody>
      </p:sp>
      <p:sp>
        <p:nvSpPr>
          <p:cNvPr id="10" name="Cloud 9">
            <a:extLst>
              <a:ext uri="{FF2B5EF4-FFF2-40B4-BE49-F238E27FC236}">
                <a16:creationId xmlns:a16="http://schemas.microsoft.com/office/drawing/2014/main" id="{FA1164C7-59D8-4D0E-B1F9-F318AFF148B0}"/>
              </a:ext>
            </a:extLst>
          </p:cNvPr>
          <p:cNvSpPr/>
          <p:nvPr/>
        </p:nvSpPr>
        <p:spPr>
          <a:xfrm>
            <a:off x="7576122" y="3497693"/>
            <a:ext cx="2282761" cy="1809457"/>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CUSTOMER FOCUSED LUXURY CARS</a:t>
            </a:r>
            <a:endParaRPr lang="en-GB" dirty="0"/>
          </a:p>
        </p:txBody>
      </p:sp>
      <p:sp>
        <p:nvSpPr>
          <p:cNvPr id="11" name="Cloud 10">
            <a:extLst>
              <a:ext uri="{FF2B5EF4-FFF2-40B4-BE49-F238E27FC236}">
                <a16:creationId xmlns:a16="http://schemas.microsoft.com/office/drawing/2014/main" id="{EDB83918-9D44-4ED7-B404-AE00F4C9176F}"/>
              </a:ext>
            </a:extLst>
          </p:cNvPr>
          <p:cNvSpPr/>
          <p:nvPr/>
        </p:nvSpPr>
        <p:spPr>
          <a:xfrm>
            <a:off x="116951" y="1338795"/>
            <a:ext cx="1893475" cy="138431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 BULL – RACING</a:t>
            </a:r>
            <a:endParaRPr lang="en-GB" dirty="0"/>
          </a:p>
        </p:txBody>
      </p:sp>
      <p:sp>
        <p:nvSpPr>
          <p:cNvPr id="12" name="Cloud 11">
            <a:extLst>
              <a:ext uri="{FF2B5EF4-FFF2-40B4-BE49-F238E27FC236}">
                <a16:creationId xmlns:a16="http://schemas.microsoft.com/office/drawing/2014/main" id="{FDD83D69-7BE1-4B1C-83AC-F2ABC498B8C0}"/>
              </a:ext>
            </a:extLst>
          </p:cNvPr>
          <p:cNvSpPr/>
          <p:nvPr/>
        </p:nvSpPr>
        <p:spPr>
          <a:xfrm>
            <a:off x="5778145" y="183519"/>
            <a:ext cx="2788577" cy="1520583"/>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NICHE MANUFACTURER</a:t>
            </a:r>
            <a:endParaRPr lang="en-GB" dirty="0"/>
          </a:p>
        </p:txBody>
      </p:sp>
      <p:sp>
        <p:nvSpPr>
          <p:cNvPr id="13" name="Cloud 12">
            <a:extLst>
              <a:ext uri="{FF2B5EF4-FFF2-40B4-BE49-F238E27FC236}">
                <a16:creationId xmlns:a16="http://schemas.microsoft.com/office/drawing/2014/main" id="{B0066E58-8675-4914-9639-34353B9F8EE4}"/>
              </a:ext>
            </a:extLst>
          </p:cNvPr>
          <p:cNvSpPr/>
          <p:nvPr/>
        </p:nvSpPr>
        <p:spPr>
          <a:xfrm>
            <a:off x="8828318" y="5175277"/>
            <a:ext cx="2788577" cy="1520583"/>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GRAND TOURISM CHAMPIONSHIP</a:t>
            </a:r>
            <a:endParaRPr lang="en-GB" dirty="0"/>
          </a:p>
        </p:txBody>
      </p:sp>
      <p:sp>
        <p:nvSpPr>
          <p:cNvPr id="14" name="Cloud 13">
            <a:extLst>
              <a:ext uri="{FF2B5EF4-FFF2-40B4-BE49-F238E27FC236}">
                <a16:creationId xmlns:a16="http://schemas.microsoft.com/office/drawing/2014/main" id="{0DFF995D-A41B-4549-A699-9C9DB8FAF536}"/>
              </a:ext>
            </a:extLst>
          </p:cNvPr>
          <p:cNvSpPr/>
          <p:nvPr/>
        </p:nvSpPr>
        <p:spPr>
          <a:xfrm>
            <a:off x="848222" y="5426393"/>
            <a:ext cx="2724590" cy="138431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DIVERSIFICATION</a:t>
            </a:r>
            <a:endParaRPr lang="en-GB" dirty="0"/>
          </a:p>
        </p:txBody>
      </p:sp>
      <p:sp>
        <p:nvSpPr>
          <p:cNvPr id="15" name="TextBox 14">
            <a:extLst>
              <a:ext uri="{FF2B5EF4-FFF2-40B4-BE49-F238E27FC236}">
                <a16:creationId xmlns:a16="http://schemas.microsoft.com/office/drawing/2014/main" id="{50C69F32-FC18-4FF0-A60A-C8DEAEE7B0A5}"/>
              </a:ext>
            </a:extLst>
          </p:cNvPr>
          <p:cNvSpPr txBox="1"/>
          <p:nvPr/>
        </p:nvSpPr>
        <p:spPr>
          <a:xfrm>
            <a:off x="5795237" y="3186265"/>
            <a:ext cx="13125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BRAND OUTLOOK</a:t>
            </a:r>
          </a:p>
        </p:txBody>
      </p:sp>
      <p:sp>
        <p:nvSpPr>
          <p:cNvPr id="16" name="Cloud 15">
            <a:extLst>
              <a:ext uri="{FF2B5EF4-FFF2-40B4-BE49-F238E27FC236}">
                <a16:creationId xmlns:a16="http://schemas.microsoft.com/office/drawing/2014/main" id="{2BBCD63E-5615-4391-B69A-EA345E797DAF}"/>
              </a:ext>
            </a:extLst>
          </p:cNvPr>
          <p:cNvSpPr/>
          <p:nvPr/>
        </p:nvSpPr>
        <p:spPr>
          <a:xfrm>
            <a:off x="1224052" y="2584706"/>
            <a:ext cx="1893475" cy="138431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F1 FORMULA CARS</a:t>
            </a:r>
            <a:endParaRPr lang="en-GB" dirty="0"/>
          </a:p>
        </p:txBody>
      </p:sp>
      <p:sp>
        <p:nvSpPr>
          <p:cNvPr id="17" name="Cloud 16">
            <a:extLst>
              <a:ext uri="{FF2B5EF4-FFF2-40B4-BE49-F238E27FC236}">
                <a16:creationId xmlns:a16="http://schemas.microsoft.com/office/drawing/2014/main" id="{50570155-E86F-42B8-8FB8-96233DCE8B87}"/>
              </a:ext>
            </a:extLst>
          </p:cNvPr>
          <p:cNvSpPr/>
          <p:nvPr/>
        </p:nvSpPr>
        <p:spPr>
          <a:xfrm>
            <a:off x="2323073" y="1021954"/>
            <a:ext cx="1785668" cy="1211163"/>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CLASS QUALITY</a:t>
            </a:r>
            <a:endParaRPr lang="en-GB" dirty="0"/>
          </a:p>
        </p:txBody>
      </p:sp>
      <p:sp>
        <p:nvSpPr>
          <p:cNvPr id="18" name="Cloud 17">
            <a:extLst>
              <a:ext uri="{FF2B5EF4-FFF2-40B4-BE49-F238E27FC236}">
                <a16:creationId xmlns:a16="http://schemas.microsoft.com/office/drawing/2014/main" id="{9D65E482-98E4-984E-9E9B-5A524D19754F}"/>
              </a:ext>
            </a:extLst>
          </p:cNvPr>
          <p:cNvSpPr/>
          <p:nvPr/>
        </p:nvSpPr>
        <p:spPr>
          <a:xfrm>
            <a:off x="97424" y="4042079"/>
            <a:ext cx="2293288" cy="1384314"/>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ESATE</a:t>
            </a:r>
            <a:endParaRPr lang="en-GB" dirty="0"/>
          </a:p>
        </p:txBody>
      </p:sp>
      <p:sp>
        <p:nvSpPr>
          <p:cNvPr id="19" name="Cloud 18">
            <a:extLst>
              <a:ext uri="{FF2B5EF4-FFF2-40B4-BE49-F238E27FC236}">
                <a16:creationId xmlns:a16="http://schemas.microsoft.com/office/drawing/2014/main" id="{AAE420AD-BC7D-4046-B9FC-0A7BD534EE38}"/>
              </a:ext>
            </a:extLst>
          </p:cNvPr>
          <p:cNvSpPr/>
          <p:nvPr/>
        </p:nvSpPr>
        <p:spPr>
          <a:xfrm>
            <a:off x="3535698" y="6092385"/>
            <a:ext cx="2293288" cy="745456"/>
          </a:xfrm>
          <a:prstGeom prst="cloud">
            <a:avLst/>
          </a:prstGeom>
          <a:solidFill>
            <a:srgbClr val="800000"/>
          </a:solidFill>
          <a:ln>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FASHION</a:t>
            </a:r>
            <a:endParaRPr lang="en-GB" dirty="0"/>
          </a:p>
        </p:txBody>
      </p:sp>
      <p:pic>
        <p:nvPicPr>
          <p:cNvPr id="20" name="Picture 2">
            <a:extLst>
              <a:ext uri="{FF2B5EF4-FFF2-40B4-BE49-F238E27FC236}">
                <a16:creationId xmlns:a16="http://schemas.microsoft.com/office/drawing/2014/main" id="{33418A59-B650-406A-95A5-153D230AE0CA}"/>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905" t="14852" r="3637" b="12732"/>
          <a:stretch/>
        </p:blipFill>
        <p:spPr bwMode="auto">
          <a:xfrm>
            <a:off x="8572500" y="61995"/>
            <a:ext cx="3658902" cy="278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0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C03ECB-3E6B-4EBC-A699-5372FDA29BD1}"/>
              </a:ext>
            </a:extLst>
          </p:cNvPr>
          <p:cNvSpPr>
            <a:spLocks noGrp="1"/>
          </p:cNvSpPr>
          <p:nvPr>
            <p:ph type="title"/>
          </p:nvPr>
        </p:nvSpPr>
        <p:spPr/>
        <p:txBody>
          <a:bodyPr/>
          <a:lstStyle/>
          <a:p>
            <a:r>
              <a:rPr lang="en-US" b="1" dirty="0">
                <a:solidFill>
                  <a:srgbClr val="A80000"/>
                </a:solidFill>
                <a:cs typeface="Calibri Light"/>
              </a:rPr>
              <a:t>PRODUCT RANGE – OVERVIEW &amp; DIVERSIFICATION</a:t>
            </a:r>
            <a:r>
              <a:rPr lang="en-US" dirty="0"/>
              <a:t> </a:t>
            </a:r>
            <a:endParaRPr lang="en-NG" dirty="0"/>
          </a:p>
        </p:txBody>
      </p:sp>
      <p:pic>
        <p:nvPicPr>
          <p:cNvPr id="5" name="Content Placeholder 4">
            <a:extLst>
              <a:ext uri="{FF2B5EF4-FFF2-40B4-BE49-F238E27FC236}">
                <a16:creationId xmlns:a16="http://schemas.microsoft.com/office/drawing/2014/main" id="{69FE71D8-998B-458B-B3F6-093A906A1FB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930401"/>
            <a:ext cx="5181600" cy="3672112"/>
          </a:xfrm>
        </p:spPr>
      </p:pic>
      <p:pic>
        <p:nvPicPr>
          <p:cNvPr id="12" name="Content Placeholder 11">
            <a:extLst>
              <a:ext uri="{FF2B5EF4-FFF2-40B4-BE49-F238E27FC236}">
                <a16:creationId xmlns:a16="http://schemas.microsoft.com/office/drawing/2014/main" id="{29A8F02B-D71D-4DD0-905B-960B2907206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930400"/>
            <a:ext cx="5181600" cy="3672113"/>
          </a:xfrm>
        </p:spPr>
      </p:pic>
    </p:spTree>
    <p:extLst>
      <p:ext uri="{BB962C8B-B14F-4D97-AF65-F5344CB8AC3E}">
        <p14:creationId xmlns:p14="http://schemas.microsoft.com/office/powerpoint/2010/main" val="229906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E4782F-C8FC-4493-A739-C5C97F5B69D8}"/>
              </a:ext>
            </a:extLst>
          </p:cNvPr>
          <p:cNvSpPr>
            <a:spLocks noGrp="1"/>
          </p:cNvSpPr>
          <p:nvPr>
            <p:ph type="title"/>
          </p:nvPr>
        </p:nvSpPr>
        <p:spPr>
          <a:xfrm>
            <a:off x="561769" y="367486"/>
            <a:ext cx="7314499" cy="705196"/>
          </a:xfrm>
        </p:spPr>
        <p:txBody>
          <a:bodyPr vert="horz" lIns="91440" tIns="45720" rIns="91440" bIns="45720" rtlCol="0" anchor="ctr">
            <a:noAutofit/>
          </a:bodyPr>
          <a:lstStyle/>
          <a:p>
            <a:r>
              <a:rPr lang="en-US" sz="4000" b="1" dirty="0">
                <a:solidFill>
                  <a:srgbClr val="A80000"/>
                </a:solidFill>
                <a:cs typeface="Calibri Light"/>
              </a:rPr>
              <a:t>BUSINESS STRATEGY AND MODEL</a:t>
            </a:r>
          </a:p>
        </p:txBody>
      </p:sp>
      <p:grpSp>
        <p:nvGrpSpPr>
          <p:cNvPr id="2048" name="Group 2047">
            <a:extLst>
              <a:ext uri="{FF2B5EF4-FFF2-40B4-BE49-F238E27FC236}">
                <a16:creationId xmlns:a16="http://schemas.microsoft.com/office/drawing/2014/main" id="{86EF9357-D231-430D-BC57-F0CD448C16B7}"/>
              </a:ext>
            </a:extLst>
          </p:cNvPr>
          <p:cNvGrpSpPr/>
          <p:nvPr/>
        </p:nvGrpSpPr>
        <p:grpSpPr>
          <a:xfrm>
            <a:off x="3836061" y="1154177"/>
            <a:ext cx="8080415" cy="5451880"/>
            <a:chOff x="263485" y="1241261"/>
            <a:chExt cx="8080415" cy="5451880"/>
          </a:xfrm>
        </p:grpSpPr>
        <p:sp>
          <p:nvSpPr>
            <p:cNvPr id="9" name="Isosceles Triangle 8">
              <a:extLst>
                <a:ext uri="{FF2B5EF4-FFF2-40B4-BE49-F238E27FC236}">
                  <a16:creationId xmlns:a16="http://schemas.microsoft.com/office/drawing/2014/main" id="{56402FFE-B1BB-4263-925F-63C1E9BB1E38}"/>
                </a:ext>
              </a:extLst>
            </p:cNvPr>
            <p:cNvSpPr/>
            <p:nvPr/>
          </p:nvSpPr>
          <p:spPr>
            <a:xfrm>
              <a:off x="263486" y="1241261"/>
              <a:ext cx="7985099" cy="1510169"/>
            </a:xfrm>
            <a:prstGeom prst="triangle">
              <a:avLst>
                <a:gd name="adj" fmla="val 50000"/>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 BE THE GREAT BRITISH CAR COMPANY THAT CREATES THE MOST BEAUTIFUL AND ACCOMPLISHED AUTOMOTIVE ART IN THE WORLD. </a:t>
              </a:r>
              <a:endParaRPr lang="en-GB" sz="1400" dirty="0"/>
            </a:p>
          </p:txBody>
        </p:sp>
        <p:sp>
          <p:nvSpPr>
            <p:cNvPr id="10" name="TextBox 9">
              <a:extLst>
                <a:ext uri="{FF2B5EF4-FFF2-40B4-BE49-F238E27FC236}">
                  <a16:creationId xmlns:a16="http://schemas.microsoft.com/office/drawing/2014/main" id="{FC7CE80E-20B3-47B7-9AA8-04177DBD1B9F}"/>
                </a:ext>
              </a:extLst>
            </p:cNvPr>
            <p:cNvSpPr txBox="1"/>
            <p:nvPr/>
          </p:nvSpPr>
          <p:spPr>
            <a:xfrm>
              <a:off x="3712937" y="1568144"/>
              <a:ext cx="1181511" cy="461665"/>
            </a:xfrm>
            <a:prstGeom prst="rect">
              <a:avLst/>
            </a:prstGeom>
            <a:noFill/>
          </p:spPr>
          <p:txBody>
            <a:bodyPr wrap="square" rtlCol="0">
              <a:spAutoFit/>
            </a:bodyPr>
            <a:lstStyle/>
            <a:p>
              <a:r>
                <a:rPr lang="en-US" sz="2400" b="1" dirty="0">
                  <a:solidFill>
                    <a:schemeClr val="bg1"/>
                  </a:solidFill>
                </a:rPr>
                <a:t>VISION</a:t>
              </a:r>
              <a:endParaRPr lang="en-GB" sz="2400" b="1" dirty="0">
                <a:solidFill>
                  <a:schemeClr val="bg1"/>
                </a:solidFill>
              </a:endParaRPr>
            </a:p>
          </p:txBody>
        </p:sp>
        <p:sp>
          <p:nvSpPr>
            <p:cNvPr id="12" name="TextBox 11">
              <a:extLst>
                <a:ext uri="{FF2B5EF4-FFF2-40B4-BE49-F238E27FC236}">
                  <a16:creationId xmlns:a16="http://schemas.microsoft.com/office/drawing/2014/main" id="{2C45CD8E-308E-4679-A421-1F055130859F}"/>
                </a:ext>
              </a:extLst>
            </p:cNvPr>
            <p:cNvSpPr txBox="1"/>
            <p:nvPr/>
          </p:nvSpPr>
          <p:spPr>
            <a:xfrm>
              <a:off x="2566935" y="2743200"/>
              <a:ext cx="3378200" cy="461665"/>
            </a:xfrm>
            <a:prstGeom prst="rect">
              <a:avLst/>
            </a:prstGeom>
            <a:noFill/>
          </p:spPr>
          <p:txBody>
            <a:bodyPr wrap="square" rtlCol="0">
              <a:spAutoFit/>
            </a:bodyPr>
            <a:lstStyle/>
            <a:p>
              <a:r>
                <a:rPr lang="en-US" sz="2400" b="1" dirty="0"/>
                <a:t>SECOND CENTURY PLAN</a:t>
              </a:r>
              <a:endParaRPr lang="en-GB" sz="2400" b="1" dirty="0"/>
            </a:p>
          </p:txBody>
        </p:sp>
        <p:cxnSp>
          <p:nvCxnSpPr>
            <p:cNvPr id="13" name="Straight Connector 12">
              <a:extLst>
                <a:ext uri="{FF2B5EF4-FFF2-40B4-BE49-F238E27FC236}">
                  <a16:creationId xmlns:a16="http://schemas.microsoft.com/office/drawing/2014/main" id="{F569E7AE-E6D9-4B44-B98D-18BEA9235450}"/>
                </a:ext>
              </a:extLst>
            </p:cNvPr>
            <p:cNvCxnSpPr>
              <a:cxnSpLocks/>
            </p:cNvCxnSpPr>
            <p:nvPr/>
          </p:nvCxnSpPr>
          <p:spPr>
            <a:xfrm flipV="1">
              <a:off x="263485" y="3160696"/>
              <a:ext cx="8080414" cy="1"/>
            </a:xfrm>
            <a:prstGeom prst="line">
              <a:avLst/>
            </a:prstGeom>
            <a:ln w="28575">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A13BEC-0410-41FD-87C3-F496AB3B5AE7}"/>
                </a:ext>
              </a:extLst>
            </p:cNvPr>
            <p:cNvCxnSpPr>
              <a:cxnSpLocks/>
            </p:cNvCxnSpPr>
            <p:nvPr/>
          </p:nvCxnSpPr>
          <p:spPr>
            <a:xfrm flipV="1">
              <a:off x="263486" y="3658519"/>
              <a:ext cx="8080414" cy="1"/>
            </a:xfrm>
            <a:prstGeom prst="line">
              <a:avLst/>
            </a:prstGeom>
            <a:ln w="28575">
              <a:solidFill>
                <a:srgbClr val="8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2A1C43-A1C8-4C5F-A2F0-4AA975365DD5}"/>
                </a:ext>
              </a:extLst>
            </p:cNvPr>
            <p:cNvSpPr txBox="1"/>
            <p:nvPr/>
          </p:nvSpPr>
          <p:spPr>
            <a:xfrm>
              <a:off x="463543" y="3209768"/>
              <a:ext cx="1365257" cy="461665"/>
            </a:xfrm>
            <a:prstGeom prst="rect">
              <a:avLst/>
            </a:prstGeom>
            <a:noFill/>
          </p:spPr>
          <p:txBody>
            <a:bodyPr wrap="square" rtlCol="0">
              <a:spAutoFit/>
            </a:bodyPr>
            <a:lstStyle/>
            <a:p>
              <a:r>
                <a:rPr lang="en-US" sz="2400" b="1" dirty="0"/>
                <a:t>PHASE 1</a:t>
              </a:r>
              <a:endParaRPr lang="en-GB" sz="2400" b="1" dirty="0"/>
            </a:p>
          </p:txBody>
        </p:sp>
        <p:sp>
          <p:nvSpPr>
            <p:cNvPr id="17" name="TextBox 16">
              <a:extLst>
                <a:ext uri="{FF2B5EF4-FFF2-40B4-BE49-F238E27FC236}">
                  <a16:creationId xmlns:a16="http://schemas.microsoft.com/office/drawing/2014/main" id="{DC052247-8768-4D6E-AA40-85966C254810}"/>
                </a:ext>
              </a:extLst>
            </p:cNvPr>
            <p:cNvSpPr txBox="1"/>
            <p:nvPr/>
          </p:nvSpPr>
          <p:spPr>
            <a:xfrm>
              <a:off x="2465493" y="3111841"/>
              <a:ext cx="429467" cy="584775"/>
            </a:xfrm>
            <a:prstGeom prst="rect">
              <a:avLst/>
            </a:prstGeom>
            <a:noFill/>
          </p:spPr>
          <p:txBody>
            <a:bodyPr wrap="square" rtlCol="0">
              <a:spAutoFit/>
            </a:bodyPr>
            <a:lstStyle/>
            <a:p>
              <a:r>
                <a:rPr lang="en-US" sz="3200" b="1" dirty="0"/>
                <a:t>+</a:t>
              </a:r>
              <a:endParaRPr lang="en-GB" sz="3200" b="1" dirty="0"/>
            </a:p>
          </p:txBody>
        </p:sp>
        <p:sp>
          <p:nvSpPr>
            <p:cNvPr id="18" name="TextBox 17">
              <a:extLst>
                <a:ext uri="{FF2B5EF4-FFF2-40B4-BE49-F238E27FC236}">
                  <a16:creationId xmlns:a16="http://schemas.microsoft.com/office/drawing/2014/main" id="{7B890428-160B-40FF-AC27-1D506F751025}"/>
                </a:ext>
              </a:extLst>
            </p:cNvPr>
            <p:cNvSpPr txBox="1"/>
            <p:nvPr/>
          </p:nvSpPr>
          <p:spPr>
            <a:xfrm>
              <a:off x="3695701" y="3209768"/>
              <a:ext cx="1365257" cy="461665"/>
            </a:xfrm>
            <a:prstGeom prst="rect">
              <a:avLst/>
            </a:prstGeom>
            <a:noFill/>
          </p:spPr>
          <p:txBody>
            <a:bodyPr wrap="square" rtlCol="0">
              <a:spAutoFit/>
            </a:bodyPr>
            <a:lstStyle/>
            <a:p>
              <a:r>
                <a:rPr lang="en-US" sz="2400" b="1" dirty="0"/>
                <a:t>PHASE 2</a:t>
              </a:r>
              <a:endParaRPr lang="en-GB" sz="2400" b="1" dirty="0"/>
            </a:p>
          </p:txBody>
        </p:sp>
        <p:sp>
          <p:nvSpPr>
            <p:cNvPr id="19" name="TextBox 18">
              <a:extLst>
                <a:ext uri="{FF2B5EF4-FFF2-40B4-BE49-F238E27FC236}">
                  <a16:creationId xmlns:a16="http://schemas.microsoft.com/office/drawing/2014/main" id="{0081A053-59A2-4222-A5A8-2FAD9DCB1D89}"/>
                </a:ext>
              </a:extLst>
            </p:cNvPr>
            <p:cNvSpPr txBox="1"/>
            <p:nvPr/>
          </p:nvSpPr>
          <p:spPr>
            <a:xfrm>
              <a:off x="6327273" y="3173397"/>
              <a:ext cx="1365257" cy="461665"/>
            </a:xfrm>
            <a:prstGeom prst="rect">
              <a:avLst/>
            </a:prstGeom>
            <a:noFill/>
          </p:spPr>
          <p:txBody>
            <a:bodyPr wrap="square" rtlCol="0">
              <a:spAutoFit/>
            </a:bodyPr>
            <a:lstStyle/>
            <a:p>
              <a:r>
                <a:rPr lang="en-US" sz="2400" b="1" dirty="0"/>
                <a:t>PHASE 3</a:t>
              </a:r>
              <a:endParaRPr lang="en-GB" sz="2400" b="1" dirty="0"/>
            </a:p>
          </p:txBody>
        </p:sp>
        <p:sp>
          <p:nvSpPr>
            <p:cNvPr id="20" name="TextBox 19">
              <a:extLst>
                <a:ext uri="{FF2B5EF4-FFF2-40B4-BE49-F238E27FC236}">
                  <a16:creationId xmlns:a16="http://schemas.microsoft.com/office/drawing/2014/main" id="{4E920278-0CD1-44AB-8B68-7EE2991DB565}"/>
                </a:ext>
              </a:extLst>
            </p:cNvPr>
            <p:cNvSpPr txBox="1"/>
            <p:nvPr/>
          </p:nvSpPr>
          <p:spPr>
            <a:xfrm>
              <a:off x="5460661" y="3106399"/>
              <a:ext cx="429467" cy="584775"/>
            </a:xfrm>
            <a:prstGeom prst="rect">
              <a:avLst/>
            </a:prstGeom>
            <a:noFill/>
          </p:spPr>
          <p:txBody>
            <a:bodyPr wrap="square" rtlCol="0">
              <a:spAutoFit/>
            </a:bodyPr>
            <a:lstStyle/>
            <a:p>
              <a:r>
                <a:rPr lang="en-US" sz="3200" b="1" dirty="0"/>
                <a:t>+</a:t>
              </a:r>
              <a:endParaRPr lang="en-GB" sz="3200" b="1" dirty="0"/>
            </a:p>
          </p:txBody>
        </p:sp>
        <p:sp>
          <p:nvSpPr>
            <p:cNvPr id="14" name="Rectangle 13">
              <a:extLst>
                <a:ext uri="{FF2B5EF4-FFF2-40B4-BE49-F238E27FC236}">
                  <a16:creationId xmlns:a16="http://schemas.microsoft.com/office/drawing/2014/main" id="{89C2C624-44E2-4A1F-93D6-324B5BAE443F}"/>
                </a:ext>
              </a:extLst>
            </p:cNvPr>
            <p:cNvSpPr/>
            <p:nvPr/>
          </p:nvSpPr>
          <p:spPr>
            <a:xfrm>
              <a:off x="685800" y="3658518"/>
              <a:ext cx="429467" cy="2996282"/>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 INSPIRING CUSTOMER FOCUSED LUXURY PRODUCTS</a:t>
              </a:r>
              <a:endParaRPr lang="en-GB" sz="1400" dirty="0"/>
            </a:p>
          </p:txBody>
        </p:sp>
        <p:sp>
          <p:nvSpPr>
            <p:cNvPr id="24" name="Rectangle 23">
              <a:extLst>
                <a:ext uri="{FF2B5EF4-FFF2-40B4-BE49-F238E27FC236}">
                  <a16:creationId xmlns:a16="http://schemas.microsoft.com/office/drawing/2014/main" id="{205A039D-2C8E-43E0-AA4A-A6E3A12FED7E}"/>
                </a:ext>
              </a:extLst>
            </p:cNvPr>
            <p:cNvSpPr/>
            <p:nvPr/>
          </p:nvSpPr>
          <p:spPr>
            <a:xfrm>
              <a:off x="2005960" y="3658518"/>
              <a:ext cx="429467" cy="2996282"/>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STRENGTHENED GLOBAL BRAND AND SALES POWER </a:t>
              </a:r>
            </a:p>
          </p:txBody>
        </p:sp>
        <p:sp>
          <p:nvSpPr>
            <p:cNvPr id="26" name="Rectangle 25">
              <a:extLst>
                <a:ext uri="{FF2B5EF4-FFF2-40B4-BE49-F238E27FC236}">
                  <a16:creationId xmlns:a16="http://schemas.microsoft.com/office/drawing/2014/main" id="{6C46FDE1-7C5F-447A-BEF5-191B0A6860AE}"/>
                </a:ext>
              </a:extLst>
            </p:cNvPr>
            <p:cNvSpPr/>
            <p:nvPr/>
          </p:nvSpPr>
          <p:spPr>
            <a:xfrm>
              <a:off x="3402960" y="3658518"/>
              <a:ext cx="429467" cy="2996282"/>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WORLD-CLASS VALUE AND LEAN PROCESSES </a:t>
              </a:r>
            </a:p>
          </p:txBody>
        </p:sp>
        <p:sp>
          <p:nvSpPr>
            <p:cNvPr id="27" name="Rectangle 26">
              <a:extLst>
                <a:ext uri="{FF2B5EF4-FFF2-40B4-BE49-F238E27FC236}">
                  <a16:creationId xmlns:a16="http://schemas.microsoft.com/office/drawing/2014/main" id="{B51C18C0-CD3A-4C57-83BB-681073BBCF8D}"/>
                </a:ext>
              </a:extLst>
            </p:cNvPr>
            <p:cNvSpPr/>
            <p:nvPr/>
          </p:nvSpPr>
          <p:spPr>
            <a:xfrm>
              <a:off x="4825360" y="3671432"/>
              <a:ext cx="429467" cy="2970455"/>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TOP-CLASS QUALITY </a:t>
              </a:r>
            </a:p>
          </p:txBody>
        </p:sp>
        <p:sp>
          <p:nvSpPr>
            <p:cNvPr id="28" name="Rectangle 27">
              <a:extLst>
                <a:ext uri="{FF2B5EF4-FFF2-40B4-BE49-F238E27FC236}">
                  <a16:creationId xmlns:a16="http://schemas.microsoft.com/office/drawing/2014/main" id="{6C1CA284-9A35-458A-BC69-72096A9D6F5F}"/>
                </a:ext>
              </a:extLst>
            </p:cNvPr>
            <p:cNvSpPr/>
            <p:nvPr/>
          </p:nvSpPr>
          <p:spPr>
            <a:xfrm>
              <a:off x="5991707" y="3658518"/>
              <a:ext cx="429467" cy="2996282"/>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PASSIONATE PEOPLE AND CULTURE AND CORPORATE RESPONSIBILITY </a:t>
              </a:r>
            </a:p>
          </p:txBody>
        </p:sp>
        <p:sp>
          <p:nvSpPr>
            <p:cNvPr id="29" name="Rectangle 28">
              <a:extLst>
                <a:ext uri="{FF2B5EF4-FFF2-40B4-BE49-F238E27FC236}">
                  <a16:creationId xmlns:a16="http://schemas.microsoft.com/office/drawing/2014/main" id="{61ACE8DF-FDE2-43D4-A331-167F1EBA1764}"/>
                </a:ext>
              </a:extLst>
            </p:cNvPr>
            <p:cNvSpPr/>
            <p:nvPr/>
          </p:nvSpPr>
          <p:spPr>
            <a:xfrm>
              <a:off x="7494795" y="3658518"/>
              <a:ext cx="429467" cy="2996282"/>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CLEAR LONG-TERM FINANCIAL FRAMEWORK</a:t>
              </a:r>
            </a:p>
          </p:txBody>
        </p:sp>
        <p:cxnSp>
          <p:nvCxnSpPr>
            <p:cNvPr id="30" name="Straight Connector 29">
              <a:extLst>
                <a:ext uri="{FF2B5EF4-FFF2-40B4-BE49-F238E27FC236}">
                  <a16:creationId xmlns:a16="http://schemas.microsoft.com/office/drawing/2014/main" id="{23574602-D361-4152-89BF-96B9C386CA52}"/>
                </a:ext>
              </a:extLst>
            </p:cNvPr>
            <p:cNvCxnSpPr>
              <a:cxnSpLocks/>
            </p:cNvCxnSpPr>
            <p:nvPr/>
          </p:nvCxnSpPr>
          <p:spPr>
            <a:xfrm flipV="1">
              <a:off x="263485" y="6693140"/>
              <a:ext cx="8080414" cy="1"/>
            </a:xfrm>
            <a:prstGeom prst="line">
              <a:avLst/>
            </a:prstGeom>
            <a:ln w="28575">
              <a:solidFill>
                <a:srgbClr val="800000"/>
              </a:solidFill>
            </a:ln>
          </p:spPr>
          <p:style>
            <a:lnRef idx="1">
              <a:schemeClr val="accent1"/>
            </a:lnRef>
            <a:fillRef idx="0">
              <a:schemeClr val="accent1"/>
            </a:fillRef>
            <a:effectRef idx="0">
              <a:schemeClr val="accent1"/>
            </a:effectRef>
            <a:fontRef idx="minor">
              <a:schemeClr val="tx1"/>
            </a:fontRef>
          </p:style>
        </p:cxnSp>
      </p:grpSp>
      <p:sp>
        <p:nvSpPr>
          <p:cNvPr id="2049" name="TextBox 2048">
            <a:extLst>
              <a:ext uri="{FF2B5EF4-FFF2-40B4-BE49-F238E27FC236}">
                <a16:creationId xmlns:a16="http://schemas.microsoft.com/office/drawing/2014/main" id="{B841998B-878E-4569-BCD0-132C5C178509}"/>
              </a:ext>
            </a:extLst>
          </p:cNvPr>
          <p:cNvSpPr txBox="1"/>
          <p:nvPr/>
        </p:nvSpPr>
        <p:spPr>
          <a:xfrm>
            <a:off x="1267700" y="4215856"/>
            <a:ext cx="24661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stStyle>
          <a:p>
            <a:pPr marL="0" indent="0" algn="ctr">
              <a:buNone/>
            </a:pPr>
            <a:r>
              <a:rPr lang="en-US" dirty="0">
                <a:solidFill>
                  <a:schemeClr val="bg1">
                    <a:lumMod val="50000"/>
                  </a:schemeClr>
                </a:solidFill>
              </a:rPr>
              <a:t>DELIVERING 7x7x7</a:t>
            </a:r>
            <a:endParaRPr lang="en-GB" dirty="0">
              <a:solidFill>
                <a:schemeClr val="bg1">
                  <a:lumMod val="50000"/>
                </a:schemeClr>
              </a:solidFill>
            </a:endParaRPr>
          </a:p>
        </p:txBody>
      </p:sp>
      <p:sp>
        <p:nvSpPr>
          <p:cNvPr id="36" name="TextBox 35">
            <a:extLst>
              <a:ext uri="{FF2B5EF4-FFF2-40B4-BE49-F238E27FC236}">
                <a16:creationId xmlns:a16="http://schemas.microsoft.com/office/drawing/2014/main" id="{4D3C4E3A-E2E9-469B-A14F-5FBC678031A8}"/>
              </a:ext>
            </a:extLst>
          </p:cNvPr>
          <p:cNvSpPr txBox="1"/>
          <p:nvPr/>
        </p:nvSpPr>
        <p:spPr>
          <a:xfrm>
            <a:off x="128683" y="4191525"/>
            <a:ext cx="35741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stStyle>
          <a:p>
            <a:pPr marL="0" indent="0">
              <a:buNone/>
            </a:pPr>
            <a:r>
              <a:rPr lang="en-US" sz="1600" dirty="0">
                <a:solidFill>
                  <a:schemeClr val="tx1"/>
                </a:solidFill>
              </a:rPr>
              <a:t>CORE: </a:t>
            </a:r>
          </a:p>
          <a:p>
            <a:pPr marL="0" indent="0">
              <a:buNone/>
            </a:pPr>
            <a:endParaRPr lang="en-GB" sz="1600" b="0" dirty="0"/>
          </a:p>
          <a:p>
            <a:pPr marL="285750" indent="-285750">
              <a:buFont typeface="Arial" panose="020B0604020202020204" pitchFamily="34" charset="0"/>
              <a:buChar char="•"/>
            </a:pPr>
            <a:r>
              <a:rPr lang="en-GB" sz="1600" b="0" dirty="0"/>
              <a:t>GT, sports and mid-engine (4 models)</a:t>
            </a:r>
          </a:p>
          <a:p>
            <a:pPr marL="285750" indent="-285750">
              <a:buFont typeface="Arial" panose="020B0604020202020204" pitchFamily="34" charset="0"/>
              <a:buChar char="•"/>
            </a:pPr>
            <a:r>
              <a:rPr lang="en-GB" sz="1600" b="0" dirty="0"/>
              <a:t>SUVs (2 models)</a:t>
            </a:r>
          </a:p>
          <a:p>
            <a:pPr marL="285750" indent="-285750">
              <a:buFont typeface="Arial" panose="020B0604020202020204" pitchFamily="34" charset="0"/>
              <a:buChar char="•"/>
            </a:pPr>
            <a:r>
              <a:rPr lang="en-GB" sz="1600" b="0" dirty="0"/>
              <a:t>Sedans (1 model)</a:t>
            </a:r>
          </a:p>
        </p:txBody>
      </p:sp>
      <p:sp>
        <p:nvSpPr>
          <p:cNvPr id="37" name="TextBox 36">
            <a:extLst>
              <a:ext uri="{FF2B5EF4-FFF2-40B4-BE49-F238E27FC236}">
                <a16:creationId xmlns:a16="http://schemas.microsoft.com/office/drawing/2014/main" id="{353794E1-6DC2-4568-9621-BA70F7068FB1}"/>
              </a:ext>
            </a:extLst>
          </p:cNvPr>
          <p:cNvSpPr txBox="1"/>
          <p:nvPr/>
        </p:nvSpPr>
        <p:spPr>
          <a:xfrm>
            <a:off x="129552" y="5583597"/>
            <a:ext cx="3470609"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457200" indent="-457200">
              <a:buFontTx/>
              <a:buAutoNum type="arabicPeriod"/>
              <a:defRPr sz="2000" b="1">
                <a:solidFill>
                  <a:schemeClr val="tx1">
                    <a:lumMod val="50000"/>
                    <a:lumOff val="50000"/>
                  </a:schemeClr>
                </a:solidFill>
              </a:defRPr>
            </a:lvl1pPr>
          </a:lstStyle>
          <a:p>
            <a:pPr marL="0" indent="0" algn="ctr">
              <a:buNone/>
            </a:pPr>
            <a:r>
              <a:rPr lang="en-US" sz="1600" dirty="0">
                <a:solidFill>
                  <a:schemeClr val="tx1"/>
                </a:solidFill>
              </a:rPr>
              <a:t>SPECIAL</a:t>
            </a:r>
            <a:r>
              <a:rPr lang="en-US" dirty="0">
                <a:solidFill>
                  <a:schemeClr val="tx1"/>
                </a:solidFill>
              </a:rPr>
              <a:t>: </a:t>
            </a:r>
          </a:p>
          <a:p>
            <a:pPr marL="285750" indent="-285750">
              <a:buFont typeface="Arial" panose="020B0604020202020204" pitchFamily="34" charset="0"/>
              <a:buChar char="•"/>
            </a:pPr>
            <a:r>
              <a:rPr lang="en-GB" sz="1600" b="0" dirty="0"/>
              <a:t>2 specials, on average, per annum</a:t>
            </a:r>
          </a:p>
          <a:p>
            <a:pPr marL="285750" indent="-285750">
              <a:buFont typeface="Arial" panose="020B0604020202020204" pitchFamily="34" charset="0"/>
              <a:buChar char="•"/>
            </a:pPr>
            <a:r>
              <a:rPr lang="en-GB" sz="1600" b="0" dirty="0"/>
              <a:t>One heritage special, on average, per annuum</a:t>
            </a:r>
          </a:p>
        </p:txBody>
      </p:sp>
      <p:sp>
        <p:nvSpPr>
          <p:cNvPr id="2051" name="Rectangle 2050">
            <a:extLst>
              <a:ext uri="{FF2B5EF4-FFF2-40B4-BE49-F238E27FC236}">
                <a16:creationId xmlns:a16="http://schemas.microsoft.com/office/drawing/2014/main" id="{1C7B18D9-F2F7-487E-966F-0E1A84BA0F78}"/>
              </a:ext>
            </a:extLst>
          </p:cNvPr>
          <p:cNvSpPr/>
          <p:nvPr/>
        </p:nvSpPr>
        <p:spPr>
          <a:xfrm>
            <a:off x="159618" y="4191525"/>
            <a:ext cx="3574182" cy="1323439"/>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00000"/>
              </a:solidFill>
            </a:endParaRPr>
          </a:p>
        </p:txBody>
      </p:sp>
      <p:sp>
        <p:nvSpPr>
          <p:cNvPr id="39" name="Rectangle 38">
            <a:extLst>
              <a:ext uri="{FF2B5EF4-FFF2-40B4-BE49-F238E27FC236}">
                <a16:creationId xmlns:a16="http://schemas.microsoft.com/office/drawing/2014/main" id="{75F9C4DB-27F1-4729-8CEC-774CF5ADE77A}"/>
              </a:ext>
            </a:extLst>
          </p:cNvPr>
          <p:cNvSpPr/>
          <p:nvPr/>
        </p:nvSpPr>
        <p:spPr>
          <a:xfrm>
            <a:off x="159618" y="5583597"/>
            <a:ext cx="3574182" cy="1138773"/>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00000"/>
              </a:solidFill>
            </a:endParaRPr>
          </a:p>
        </p:txBody>
      </p:sp>
      <p:pic>
        <p:nvPicPr>
          <p:cNvPr id="31" name="Picture 30">
            <a:extLst>
              <a:ext uri="{FF2B5EF4-FFF2-40B4-BE49-F238E27FC236}">
                <a16:creationId xmlns:a16="http://schemas.microsoft.com/office/drawing/2014/main" id="{94D093F9-4F46-4F2E-B4C3-81C6238E508A}"/>
              </a:ext>
            </a:extLst>
          </p:cNvPr>
          <p:cNvPicPr>
            <a:picLocks noChangeAspect="1"/>
          </p:cNvPicPr>
          <p:nvPr/>
        </p:nvPicPr>
        <p:blipFill>
          <a:blip r:embed="rId3"/>
          <a:stretch>
            <a:fillRect/>
          </a:stretch>
        </p:blipFill>
        <p:spPr>
          <a:xfrm>
            <a:off x="275524" y="1084004"/>
            <a:ext cx="3442249" cy="3077232"/>
          </a:xfrm>
          <a:prstGeom prst="rect">
            <a:avLst/>
          </a:prstGeom>
        </p:spPr>
      </p:pic>
    </p:spTree>
    <p:extLst>
      <p:ext uri="{BB962C8B-B14F-4D97-AF65-F5344CB8AC3E}">
        <p14:creationId xmlns:p14="http://schemas.microsoft.com/office/powerpoint/2010/main" val="2361902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4461</Words>
  <Application>Microsoft Office PowerPoint</Application>
  <PresentationFormat>Widescreen</PresentationFormat>
  <Paragraphs>586</Paragraphs>
  <Slides>31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Book Antiqua</vt:lpstr>
      <vt:lpstr>Calibri</vt:lpstr>
      <vt:lpstr>Calibri Light</vt:lpstr>
      <vt:lpstr>Helvetica</vt:lpstr>
      <vt:lpstr>Wingdings</vt:lpstr>
      <vt:lpstr>Office Theme</vt:lpstr>
      <vt:lpstr>Aston Martin Lagonda</vt:lpstr>
      <vt:lpstr>PowerPoint Presentation</vt:lpstr>
      <vt:lpstr>CONTENTS </vt:lpstr>
      <vt:lpstr>Aston Martin – an overview</vt:lpstr>
      <vt:lpstr>ASTON MARTIN – AN OVERVIEW</vt:lpstr>
      <vt:lpstr>FINANCIAL PERFORMANCE</vt:lpstr>
      <vt:lpstr>CORPORATE STRATEGY </vt:lpstr>
      <vt:lpstr>PRODUCT RANGE – OVERVIEW &amp; DIVERSIFICATION </vt:lpstr>
      <vt:lpstr>BUSINESS STRATEGY AND MODEL</vt:lpstr>
      <vt:lpstr>TOP NOTCH-TECHNOLOGY</vt:lpstr>
      <vt:lpstr>BUSINESS MODEL : EXQUISITE DESIGN</vt:lpstr>
      <vt:lpstr>TARGET MARKET – HOME (UK) &amp; INTERNATIONAL</vt:lpstr>
      <vt:lpstr>TARGET MARKET – HOME / UK &amp; INTERNATIONAL</vt:lpstr>
      <vt:lpstr>Business Audit &amp; Analysis</vt:lpstr>
      <vt:lpstr>USP</vt:lpstr>
      <vt:lpstr>EXTERNAL ANALYSIS (FACTORS)</vt:lpstr>
      <vt:lpstr>Value Chain Analysis</vt:lpstr>
      <vt:lpstr> INTERNAL FACTORS</vt:lpstr>
      <vt:lpstr>SWOT</vt:lpstr>
      <vt:lpstr>SWOT DRIVEN STRATEGIC ACTION</vt:lpstr>
      <vt:lpstr>Internationalisation</vt:lpstr>
      <vt:lpstr>GLOBAL READINESS</vt:lpstr>
      <vt:lpstr>POTENTIAL MARKET FOR EXPANSION </vt:lpstr>
      <vt:lpstr>PowerPoint Presentation</vt:lpstr>
      <vt:lpstr>PowerPoint Presentation</vt:lpstr>
      <vt:lpstr>TOP TWO MARKETS</vt:lpstr>
      <vt:lpstr>PowerPoint Presentation</vt:lpstr>
      <vt:lpstr>Conclusion</vt:lpstr>
      <vt:lpstr>CONCLUSIONS</vt:lpstr>
      <vt:lpstr>Bibliography </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Aston Martin Lagonda</dc:title>
  <dc:creator>Ehsanullah Amerkhil</dc:creator>
  <cp:lastModifiedBy>Joval</cp:lastModifiedBy>
  <cp:revision>48</cp:revision>
  <dcterms:created xsi:type="dcterms:W3CDTF">2020-03-09T14:33:36Z</dcterms:created>
  <dcterms:modified xsi:type="dcterms:W3CDTF">2021-02-28T05:48:15Z</dcterms:modified>
</cp:coreProperties>
</file>